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6" r:id="rId1"/>
  </p:sldMasterIdLst>
  <p:sldIdLst>
    <p:sldId id="258" r:id="rId2"/>
    <p:sldId id="257" r:id="rId3"/>
    <p:sldId id="260" r:id="rId4"/>
    <p:sldId id="265" r:id="rId5"/>
    <p:sldId id="278" r:id="rId6"/>
    <p:sldId id="293" r:id="rId7"/>
    <p:sldId id="294" r:id="rId8"/>
    <p:sldId id="288" r:id="rId9"/>
    <p:sldId id="286" r:id="rId10"/>
    <p:sldId id="287" r:id="rId11"/>
    <p:sldId id="276" r:id="rId12"/>
    <p:sldId id="274" r:id="rId13"/>
    <p:sldId id="273" r:id="rId14"/>
    <p:sldId id="277" r:id="rId15"/>
    <p:sldId id="279" r:id="rId16"/>
    <p:sldId id="280" r:id="rId17"/>
    <p:sldId id="292" r:id="rId18"/>
    <p:sldId id="281" r:id="rId19"/>
    <p:sldId id="282" r:id="rId20"/>
    <p:sldId id="269" r:id="rId21"/>
    <p:sldId id="297" r:id="rId22"/>
    <p:sldId id="283" r:id="rId23"/>
    <p:sldId id="284" r:id="rId24"/>
    <p:sldId id="296" r:id="rId25"/>
    <p:sldId id="285" r:id="rId26"/>
    <p:sldId id="290" r:id="rId27"/>
    <p:sldId id="291" r:id="rId28"/>
    <p:sldId id="295" r:id="rId29"/>
  </p:sldIdLst>
  <p:sldSz cx="12192000" cy="6858000"/>
  <p:notesSz cx="6858000" cy="9144000"/>
  <p:custShowLst>
    <p:custShow name="Custom Show 1" id="0">
      <p:sldLst>
        <p:sld r:id="rId2"/>
        <p:sld r:id="rId3"/>
        <p:sld r:id="rId14"/>
        <p:sld r:id="rId4"/>
        <p:sld r:id="rId5"/>
        <p:sld r:id="rId21"/>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886f2115dd70f2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753C9F-62FF-4009-B74B-74F0B51386BD}" type="slidenum">
              <a:rPr lang="en-IN" smtClean="0"/>
              <a:t>‹#›</a:t>
            </a:fld>
            <a:endParaRPr lang="en-IN"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25175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2781036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750763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753C9F-62FF-4009-B74B-74F0B51386BD}" type="slidenum">
              <a:rPr lang="en-IN" smtClean="0"/>
              <a:t>‹#›</a:t>
            </a:fld>
            <a:endParaRPr lang="en-IN"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77833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282001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753C9F-62FF-4009-B74B-74F0B51386BD}" type="slidenum">
              <a:rPr lang="en-IN" smtClean="0"/>
              <a:t>‹#›</a:t>
            </a:fld>
            <a:endParaRPr lang="en-IN"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3798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925858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2669635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2143453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2515239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32661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373809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126864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69028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15700421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345790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B29A7-66B4-4779-9F0C-6C3D1C777BD9}" type="datetimeFigureOut">
              <a:rPr lang="en-IN" smtClean="0"/>
              <a:t>05-03-2020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6753C9F-62FF-4009-B74B-74F0B51386BD}" type="slidenum">
              <a:rPr lang="en-IN" smtClean="0"/>
              <a:t>‹#›</a:t>
            </a:fld>
            <a:endParaRPr lang="en-IN" dirty="0"/>
          </a:p>
        </p:txBody>
      </p:sp>
    </p:spTree>
    <p:extLst>
      <p:ext uri="{BB962C8B-B14F-4D97-AF65-F5344CB8AC3E}">
        <p14:creationId xmlns:p14="http://schemas.microsoft.com/office/powerpoint/2010/main" val="2866086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CFB29A7-66B4-4779-9F0C-6C3D1C777BD9}" type="datetimeFigureOut">
              <a:rPr lang="en-IN" smtClean="0"/>
              <a:t>05-03-2020</a:t>
            </a:fld>
            <a:endParaRPr lang="en-IN"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6753C9F-62FF-4009-B74B-74F0B51386BD}" type="slidenum">
              <a:rPr lang="en-IN" smtClean="0"/>
              <a:t>‹#›</a:t>
            </a:fld>
            <a:endParaRPr lang="en-IN" dirty="0"/>
          </a:p>
        </p:txBody>
      </p:sp>
    </p:spTree>
    <p:extLst>
      <p:ext uri="{BB962C8B-B14F-4D97-AF65-F5344CB8AC3E}">
        <p14:creationId xmlns:p14="http://schemas.microsoft.com/office/powerpoint/2010/main" val="1758174070"/>
      </p:ext>
    </p:extLst>
  </p:cSld>
  <p:clrMap bg1="dk1" tx1="lt1" bg2="dk2" tx2="lt2" accent1="accent1" accent2="accent2" accent3="accent3" accent4="accent4" accent5="accent5" accent6="accent6" hlink="hlink" folHlink="folHlink"/>
  <p:sldLayoutIdLst>
    <p:sldLayoutId id="2147484447" r:id="rId1"/>
    <p:sldLayoutId id="2147484448" r:id="rId2"/>
    <p:sldLayoutId id="2147484449" r:id="rId3"/>
    <p:sldLayoutId id="2147484450" r:id="rId4"/>
    <p:sldLayoutId id="2147484451" r:id="rId5"/>
    <p:sldLayoutId id="2147484452" r:id="rId6"/>
    <p:sldLayoutId id="2147484453" r:id="rId7"/>
    <p:sldLayoutId id="2147484454" r:id="rId8"/>
    <p:sldLayoutId id="2147484455" r:id="rId9"/>
    <p:sldLayoutId id="2147484456" r:id="rId10"/>
    <p:sldLayoutId id="2147484457" r:id="rId11"/>
    <p:sldLayoutId id="2147484458" r:id="rId12"/>
    <p:sldLayoutId id="2147484459" r:id="rId13"/>
    <p:sldLayoutId id="2147484460" r:id="rId14"/>
    <p:sldLayoutId id="2147484461" r:id="rId15"/>
    <p:sldLayoutId id="2147484462" r:id="rId16"/>
    <p:sldLayoutId id="214748446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6CC17B-B480-45C6-B2F2-C8707A7643E4}"/>
              </a:ext>
            </a:extLst>
          </p:cNvPr>
          <p:cNvSpPr/>
          <p:nvPr/>
        </p:nvSpPr>
        <p:spPr>
          <a:xfrm>
            <a:off x="3048000" y="2828836"/>
            <a:ext cx="6096000" cy="369332"/>
          </a:xfrm>
          <a:prstGeom prst="rect">
            <a:avLst/>
          </a:prstGeom>
        </p:spPr>
        <p:txBody>
          <a:bodyPr>
            <a:spAutoFit/>
          </a:bodyPr>
          <a:lstStyle/>
          <a:p>
            <a:r>
              <a:rPr lang="en-IN" dirty="0">
                <a:solidFill>
                  <a:schemeClr val="bg1"/>
                </a:solidFill>
                <a:latin typeface="Bahnschrift Condensed" panose="020B0502040204020203" pitchFamily="34" charset="0"/>
              </a:rPr>
              <a:t>EL)</a:t>
            </a:r>
          </a:p>
        </p:txBody>
      </p:sp>
      <p:pic>
        <p:nvPicPr>
          <p:cNvPr id="5" name="Picture 4">
            <a:extLst>
              <a:ext uri="{FF2B5EF4-FFF2-40B4-BE49-F238E27FC236}">
                <a16:creationId xmlns:a16="http://schemas.microsoft.com/office/drawing/2014/main" id="{BE71E5AB-F79F-4FCF-A5CE-8E018C9DD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B959AF-1ABD-4815-83FD-2B3272AD7489}"/>
              </a:ext>
            </a:extLst>
          </p:cNvPr>
          <p:cNvSpPr txBox="1"/>
          <p:nvPr/>
        </p:nvSpPr>
        <p:spPr>
          <a:xfrm>
            <a:off x="1993392" y="1353312"/>
            <a:ext cx="7891272" cy="2831544"/>
          </a:xfrm>
          <a:prstGeom prst="rect">
            <a:avLst/>
          </a:prstGeom>
          <a:noFill/>
        </p:spPr>
        <p:txBody>
          <a:bodyPr wrap="square" rtlCol="0">
            <a:spAutoFit/>
          </a:bodyPr>
          <a:lstStyle/>
          <a:p>
            <a:r>
              <a:rPr lang="en-IN" sz="4000" dirty="0">
                <a:latin typeface="Bahnschrift Condensed" panose="020B0502040204020203" pitchFamily="34" charset="0"/>
              </a:rPr>
              <a:t>A Comparative Analysis of Accuracies  of Various Machine Learning  Algorithms for Cardiovascular Disease Risk Prediction And Classification</a:t>
            </a:r>
          </a:p>
          <a:p>
            <a:endParaRPr lang="en-IN" dirty="0"/>
          </a:p>
        </p:txBody>
      </p:sp>
      <p:sp>
        <p:nvSpPr>
          <p:cNvPr id="7" name="Rectangle 6">
            <a:extLst>
              <a:ext uri="{FF2B5EF4-FFF2-40B4-BE49-F238E27FC236}">
                <a16:creationId xmlns:a16="http://schemas.microsoft.com/office/drawing/2014/main" id="{C03EBF25-4FCC-43D2-A1AD-DB50D3CA39B3}"/>
              </a:ext>
            </a:extLst>
          </p:cNvPr>
          <p:cNvSpPr/>
          <p:nvPr/>
        </p:nvSpPr>
        <p:spPr>
          <a:xfrm>
            <a:off x="862584" y="3904251"/>
            <a:ext cx="6096000" cy="3046988"/>
          </a:xfrm>
          <a:prstGeom prst="rect">
            <a:avLst/>
          </a:prstGeom>
        </p:spPr>
        <p:txBody>
          <a:bodyPr>
            <a:spAutoFit/>
          </a:bodyPr>
          <a:lstStyle/>
          <a:p>
            <a:r>
              <a:rPr lang="en-IN" sz="3200" dirty="0">
                <a:latin typeface="Bahnschrift Condensed" panose="020B0502040204020203" pitchFamily="34" charset="0"/>
              </a:rPr>
              <a:t>Name – Subhankar Sen</a:t>
            </a:r>
          </a:p>
          <a:p>
            <a:r>
              <a:rPr lang="en-IN" sz="3200" dirty="0">
                <a:latin typeface="Bahnschrift Condensed" panose="020B0502040204020203" pitchFamily="34" charset="0"/>
              </a:rPr>
              <a:t>Registration No.- 199301028</a:t>
            </a:r>
          </a:p>
          <a:p>
            <a:r>
              <a:rPr lang="en-IN" sz="3200" dirty="0">
                <a:latin typeface="Bahnschrift Condensed" panose="020B0502040204020203" pitchFamily="34" charset="0"/>
              </a:rPr>
              <a:t>Section-G</a:t>
            </a:r>
          </a:p>
          <a:p>
            <a:r>
              <a:rPr lang="en-IN" sz="3200" dirty="0">
                <a:latin typeface="Bahnschrift Condensed" panose="020B0502040204020203" pitchFamily="34" charset="0"/>
              </a:rPr>
              <a:t>Subject- Experiential Learning (EL)</a:t>
            </a:r>
          </a:p>
          <a:p>
            <a:r>
              <a:rPr lang="en-IN" sz="3200" dirty="0">
                <a:latin typeface="Bahnschrift Condensed" panose="020B0502040204020203" pitchFamily="34" charset="0"/>
              </a:rPr>
              <a:t>Group-6</a:t>
            </a:r>
          </a:p>
          <a:p>
            <a:r>
              <a:rPr lang="en-IN" sz="3200" dirty="0">
                <a:latin typeface="Bahnschrift Condensed" panose="020B0502040204020203" pitchFamily="34" charset="0"/>
              </a:rPr>
              <a:t>Mentor: Dilbagh Sir</a:t>
            </a:r>
          </a:p>
        </p:txBody>
      </p:sp>
    </p:spTree>
    <p:extLst>
      <p:ext uri="{BB962C8B-B14F-4D97-AF65-F5344CB8AC3E}">
        <p14:creationId xmlns:p14="http://schemas.microsoft.com/office/powerpoint/2010/main" val="383841938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6"/>
                                        </p:tgtEl>
                                        <p:attrNameLst>
                                          <p:attrName>style.color</p:attrName>
                                        </p:attrNameLst>
                                      </p:cBhvr>
                                      <p:to>
                                        <a:srgbClr val="C55A1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7"/>
                                        </p:tgtEl>
                                        <p:attrNameLst>
                                          <p:attrName>style.color</p:attrName>
                                        </p:attrNameLst>
                                      </p:cBhvr>
                                      <p:to>
                                        <a:srgbClr val="00B0F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AF8E12-2C52-447C-BDE0-5E40B374E0E0}"/>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Lst>
          </a:blip>
          <a:stretch>
            <a:fillRect/>
          </a:stretch>
        </p:blipFill>
        <p:spPr>
          <a:xfrm>
            <a:off x="986" y="0"/>
            <a:ext cx="12190028" cy="6858000"/>
          </a:xfrm>
          <a:prstGeom prst="rect">
            <a:avLst/>
          </a:prstGeom>
        </p:spPr>
      </p:pic>
      <p:sp>
        <p:nvSpPr>
          <p:cNvPr id="3" name="TextBox 2">
            <a:extLst>
              <a:ext uri="{FF2B5EF4-FFF2-40B4-BE49-F238E27FC236}">
                <a16:creationId xmlns:a16="http://schemas.microsoft.com/office/drawing/2014/main" id="{A3C2470F-C7C2-4FC7-A86A-6173A3DFA10F}"/>
              </a:ext>
            </a:extLst>
          </p:cNvPr>
          <p:cNvSpPr txBox="1"/>
          <p:nvPr/>
        </p:nvSpPr>
        <p:spPr>
          <a:xfrm>
            <a:off x="985421" y="603682"/>
            <a:ext cx="9463596" cy="6124754"/>
          </a:xfrm>
          <a:prstGeom prst="rect">
            <a:avLst/>
          </a:prstGeom>
          <a:solidFill>
            <a:schemeClr val="accent4">
              <a:lumMod val="20000"/>
              <a:lumOff val="80000"/>
            </a:schemeClr>
          </a:solidFill>
        </p:spPr>
        <p:txBody>
          <a:bodyPr wrap="square" rtlCol="0">
            <a:spAutoFit/>
          </a:bodyPr>
          <a:lstStyle/>
          <a:p>
            <a:r>
              <a:rPr lang="en-IN" dirty="0"/>
              <a:t>                           </a:t>
            </a:r>
            <a:r>
              <a:rPr lang="en-IN" sz="2800" dirty="0">
                <a:solidFill>
                  <a:schemeClr val="bg1"/>
                </a:solidFill>
                <a:latin typeface="Calisto MT" panose="02040603050505030304" pitchFamily="18" charset="0"/>
              </a:rPr>
              <a:t>ATTRIBUTES OF THE DATASET</a:t>
            </a: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a:p>
            <a:endParaRPr lang="en-IN" sz="2800" dirty="0">
              <a:solidFill>
                <a:schemeClr val="bg1"/>
              </a:solidFill>
              <a:latin typeface="Calisto MT" panose="02040603050505030304" pitchFamily="18" charset="0"/>
            </a:endParaRPr>
          </a:p>
        </p:txBody>
      </p:sp>
      <p:pic>
        <p:nvPicPr>
          <p:cNvPr id="4" name="Picture 3">
            <a:extLst>
              <a:ext uri="{FF2B5EF4-FFF2-40B4-BE49-F238E27FC236}">
                <a16:creationId xmlns:a16="http://schemas.microsoft.com/office/drawing/2014/main" id="{DB817081-BE4E-4747-B6F1-58697A986BD5}"/>
              </a:ext>
            </a:extLst>
          </p:cNvPr>
          <p:cNvPicPr>
            <a:picLocks noChangeAspect="1"/>
          </p:cNvPicPr>
          <p:nvPr/>
        </p:nvPicPr>
        <p:blipFill>
          <a:blip r:embed="rId4"/>
          <a:stretch>
            <a:fillRect/>
          </a:stretch>
        </p:blipFill>
        <p:spPr>
          <a:xfrm>
            <a:off x="1135808" y="1355277"/>
            <a:ext cx="9162822" cy="4899041"/>
          </a:xfrm>
          <a:prstGeom prst="rect">
            <a:avLst/>
          </a:prstGeom>
        </p:spPr>
      </p:pic>
    </p:spTree>
    <p:extLst>
      <p:ext uri="{BB962C8B-B14F-4D97-AF65-F5344CB8AC3E}">
        <p14:creationId xmlns:p14="http://schemas.microsoft.com/office/powerpoint/2010/main" val="3522062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97A9B8-8478-46FD-BE1A-B19345D27935}"/>
              </a:ext>
            </a:extLst>
          </p:cNvPr>
          <p:cNvSpPr txBox="1"/>
          <p:nvPr/>
        </p:nvSpPr>
        <p:spPr>
          <a:xfrm>
            <a:off x="3027680" y="3044279"/>
            <a:ext cx="6329680" cy="923330"/>
          </a:xfrm>
          <a:prstGeom prst="rect">
            <a:avLst/>
          </a:prstGeom>
          <a:noFill/>
        </p:spPr>
        <p:txBody>
          <a:bodyPr wrap="square" rtlCol="0">
            <a:spAutoFit/>
          </a:bodyPr>
          <a:lstStyle/>
          <a:p>
            <a:r>
              <a:rPr lang="en-IN" sz="5400" dirty="0">
                <a:latin typeface="Arial Rounded MT Bold" panose="020F0704030504030204" pitchFamily="34" charset="0"/>
              </a:rPr>
              <a:t>Data Visualization</a:t>
            </a:r>
          </a:p>
        </p:txBody>
      </p:sp>
    </p:spTree>
    <p:extLst>
      <p:ext uri="{BB962C8B-B14F-4D97-AF65-F5344CB8AC3E}">
        <p14:creationId xmlns:p14="http://schemas.microsoft.com/office/powerpoint/2010/main" val="3430984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B2332E-4F1B-43C7-A862-25DE5F14DD96}"/>
              </a:ext>
            </a:extLst>
          </p:cNvPr>
          <p:cNvSpPr/>
          <p:nvPr/>
        </p:nvSpPr>
        <p:spPr>
          <a:xfrm>
            <a:off x="510465" y="204185"/>
            <a:ext cx="11234691" cy="632090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bg1"/>
                </a:solidFill>
                <a:latin typeface="Bahnschrift SemiLight" panose="020B0502040204020203" pitchFamily="34" charset="0"/>
              </a:rPr>
              <a:t>Correlation Matrix</a:t>
            </a:r>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r>
              <a:rPr lang="en-US" b="1" dirty="0">
                <a:solidFill>
                  <a:schemeClr val="bg1"/>
                </a:solidFill>
              </a:rPr>
              <a:t>corr()</a:t>
            </a:r>
            <a:r>
              <a:rPr lang="en-US" dirty="0">
                <a:solidFill>
                  <a:schemeClr val="bg1"/>
                </a:solidFill>
              </a:rPr>
              <a:t> is used to find the pairwise correlation of all columns in the data frame df</a:t>
            </a:r>
            <a:endParaRPr lang="en-IN" dirty="0">
              <a:solidFill>
                <a:schemeClr val="bg1"/>
              </a:solidFill>
            </a:endParaRPr>
          </a:p>
          <a:p>
            <a:pPr algn="ctr"/>
            <a:endParaRPr lang="en-IN" dirty="0"/>
          </a:p>
          <a:p>
            <a:pPr algn="ctr"/>
            <a:endParaRPr lang="en-IN" dirty="0"/>
          </a:p>
        </p:txBody>
      </p:sp>
      <p:pic>
        <p:nvPicPr>
          <p:cNvPr id="8" name="Picture 7">
            <a:extLst>
              <a:ext uri="{FF2B5EF4-FFF2-40B4-BE49-F238E27FC236}">
                <a16:creationId xmlns:a16="http://schemas.microsoft.com/office/drawing/2014/main" id="{1BDEC673-8C08-4E62-8333-A4172BC543C5}"/>
              </a:ext>
            </a:extLst>
          </p:cNvPr>
          <p:cNvPicPr>
            <a:picLocks noChangeAspect="1"/>
          </p:cNvPicPr>
          <p:nvPr/>
        </p:nvPicPr>
        <p:blipFill>
          <a:blip r:embed="rId2"/>
          <a:stretch>
            <a:fillRect/>
          </a:stretch>
        </p:blipFill>
        <p:spPr>
          <a:xfrm>
            <a:off x="1216334" y="1098613"/>
            <a:ext cx="9991725" cy="3950563"/>
          </a:xfrm>
          <a:prstGeom prst="rect">
            <a:avLst/>
          </a:prstGeom>
        </p:spPr>
      </p:pic>
    </p:spTree>
    <p:extLst>
      <p:ext uri="{BB962C8B-B14F-4D97-AF65-F5344CB8AC3E}">
        <p14:creationId xmlns:p14="http://schemas.microsoft.com/office/powerpoint/2010/main" val="260426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D6C1BB-9A6F-4211-AFEF-64F31B3EF85C}"/>
              </a:ext>
            </a:extLst>
          </p:cNvPr>
          <p:cNvSpPr/>
          <p:nvPr/>
        </p:nvSpPr>
        <p:spPr>
          <a:xfrm>
            <a:off x="472027" y="228484"/>
            <a:ext cx="10955044" cy="640103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C945889F-EB16-4ECA-A7B2-FC873137298A}"/>
              </a:ext>
            </a:extLst>
          </p:cNvPr>
          <p:cNvPicPr>
            <a:picLocks noChangeAspect="1"/>
          </p:cNvPicPr>
          <p:nvPr/>
        </p:nvPicPr>
        <p:blipFill>
          <a:blip r:embed="rId2"/>
          <a:stretch>
            <a:fillRect/>
          </a:stretch>
        </p:blipFill>
        <p:spPr>
          <a:xfrm>
            <a:off x="933604" y="787554"/>
            <a:ext cx="9721048" cy="5439158"/>
          </a:xfrm>
          <a:prstGeom prst="rect">
            <a:avLst/>
          </a:prstGeom>
        </p:spPr>
      </p:pic>
      <p:sp>
        <p:nvSpPr>
          <p:cNvPr id="3" name="TextBox 2">
            <a:extLst>
              <a:ext uri="{FF2B5EF4-FFF2-40B4-BE49-F238E27FC236}">
                <a16:creationId xmlns:a16="http://schemas.microsoft.com/office/drawing/2014/main" id="{2DE92A1D-2F29-40A8-821A-CCF341379A3A}"/>
              </a:ext>
            </a:extLst>
          </p:cNvPr>
          <p:cNvSpPr txBox="1"/>
          <p:nvPr/>
        </p:nvSpPr>
        <p:spPr>
          <a:xfrm>
            <a:off x="1802167" y="228484"/>
            <a:ext cx="5912528" cy="461665"/>
          </a:xfrm>
          <a:prstGeom prst="rect">
            <a:avLst/>
          </a:prstGeom>
          <a:noFill/>
        </p:spPr>
        <p:txBody>
          <a:bodyPr wrap="square" rtlCol="0">
            <a:spAutoFit/>
          </a:bodyPr>
          <a:lstStyle/>
          <a:p>
            <a:r>
              <a:rPr lang="en-IN" dirty="0"/>
              <a:t>                            </a:t>
            </a:r>
            <a:r>
              <a:rPr lang="en-IN" sz="2400" dirty="0">
                <a:solidFill>
                  <a:schemeClr val="bg1"/>
                </a:solidFill>
              </a:rPr>
              <a:t>Histogram Distribution</a:t>
            </a:r>
          </a:p>
        </p:txBody>
      </p:sp>
    </p:spTree>
    <p:extLst>
      <p:ext uri="{BB962C8B-B14F-4D97-AF65-F5344CB8AC3E}">
        <p14:creationId xmlns:p14="http://schemas.microsoft.com/office/powerpoint/2010/main" val="4192287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728792-697D-4ABF-9875-4FE0CBC02F7B}"/>
              </a:ext>
            </a:extLst>
          </p:cNvPr>
          <p:cNvSpPr/>
          <p:nvPr/>
        </p:nvSpPr>
        <p:spPr>
          <a:xfrm>
            <a:off x="452761" y="124287"/>
            <a:ext cx="10324729" cy="657835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ABA6BC58-492C-4796-AA96-6887F72A30CA}"/>
              </a:ext>
            </a:extLst>
          </p:cNvPr>
          <p:cNvPicPr/>
          <p:nvPr/>
        </p:nvPicPr>
        <p:blipFill>
          <a:blip r:embed="rId2">
            <a:extLst>
              <a:ext uri="{28A0092B-C50C-407E-A947-70E740481C1C}">
                <a14:useLocalDpi xmlns:a14="http://schemas.microsoft.com/office/drawing/2010/main" val="0"/>
              </a:ext>
            </a:extLst>
          </a:blip>
          <a:stretch>
            <a:fillRect/>
          </a:stretch>
        </p:blipFill>
        <p:spPr>
          <a:xfrm>
            <a:off x="1242874" y="279647"/>
            <a:ext cx="7794593" cy="1970842"/>
          </a:xfrm>
          <a:prstGeom prst="rect">
            <a:avLst/>
          </a:prstGeom>
        </p:spPr>
      </p:pic>
      <p:pic>
        <p:nvPicPr>
          <p:cNvPr id="7" name="Picture 6">
            <a:extLst>
              <a:ext uri="{FF2B5EF4-FFF2-40B4-BE49-F238E27FC236}">
                <a16:creationId xmlns:a16="http://schemas.microsoft.com/office/drawing/2014/main" id="{77C49FF0-7AF6-4803-9F9C-1A5EB84759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41526" y="2600277"/>
            <a:ext cx="5186680" cy="401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637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4B285D-2D9C-48D1-9034-1A76165BEE40}"/>
              </a:ext>
            </a:extLst>
          </p:cNvPr>
          <p:cNvPicPr>
            <a:picLocks noChangeAspect="1"/>
          </p:cNvPicPr>
          <p:nvPr/>
        </p:nvPicPr>
        <p:blipFill>
          <a:blip r:embed="rId2"/>
          <a:stretch>
            <a:fillRect/>
          </a:stretch>
        </p:blipFill>
        <p:spPr>
          <a:xfrm>
            <a:off x="0" y="0"/>
            <a:ext cx="12191999" cy="6858000"/>
          </a:xfrm>
          <a:prstGeom prst="rect">
            <a:avLst/>
          </a:prstGeom>
        </p:spPr>
      </p:pic>
      <p:sp>
        <p:nvSpPr>
          <p:cNvPr id="5" name="TextBox 4">
            <a:extLst>
              <a:ext uri="{FF2B5EF4-FFF2-40B4-BE49-F238E27FC236}">
                <a16:creationId xmlns:a16="http://schemas.microsoft.com/office/drawing/2014/main" id="{E487FF7A-54F3-4187-8048-1B783AC726C9}"/>
              </a:ext>
            </a:extLst>
          </p:cNvPr>
          <p:cNvSpPr txBox="1"/>
          <p:nvPr/>
        </p:nvSpPr>
        <p:spPr>
          <a:xfrm>
            <a:off x="3781886" y="3429000"/>
            <a:ext cx="8043169" cy="769441"/>
          </a:xfrm>
          <a:prstGeom prst="rect">
            <a:avLst/>
          </a:prstGeom>
          <a:noFill/>
        </p:spPr>
        <p:txBody>
          <a:bodyPr wrap="square" rtlCol="0">
            <a:spAutoFit/>
          </a:bodyPr>
          <a:lstStyle/>
          <a:p>
            <a:r>
              <a:rPr lang="en-IN" sz="4400" dirty="0">
                <a:solidFill>
                  <a:schemeClr val="bg1"/>
                </a:solidFill>
                <a:latin typeface="Arial Rounded MT Bold" panose="020F0704030504030204" pitchFamily="34" charset="0"/>
              </a:rPr>
              <a:t>DATA</a:t>
            </a:r>
            <a:r>
              <a:rPr lang="en-IN" sz="4400" dirty="0">
                <a:latin typeface="Arial Rounded MT Bold" panose="020F0704030504030204" pitchFamily="34" charset="0"/>
              </a:rPr>
              <a:t> </a:t>
            </a:r>
            <a:r>
              <a:rPr lang="en-IN" sz="4400" dirty="0">
                <a:solidFill>
                  <a:schemeClr val="bg1"/>
                </a:solidFill>
                <a:latin typeface="Arial Rounded MT Bold" panose="020F0704030504030204" pitchFamily="34" charset="0"/>
              </a:rPr>
              <a:t>PREPROCESSING</a:t>
            </a:r>
          </a:p>
        </p:txBody>
      </p:sp>
    </p:spTree>
    <p:extLst>
      <p:ext uri="{BB962C8B-B14F-4D97-AF65-F5344CB8AC3E}">
        <p14:creationId xmlns:p14="http://schemas.microsoft.com/office/powerpoint/2010/main" val="138518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E1EE84-FA32-41EC-A2EC-AA88D2B8741B}"/>
              </a:ext>
            </a:extLst>
          </p:cNvPr>
          <p:cNvPicPr>
            <a:picLocks noChangeAspect="1"/>
          </p:cNvPicPr>
          <p:nvPr/>
        </p:nvPicPr>
        <p:blipFill>
          <a:blip r:embed="rId2"/>
          <a:stretch>
            <a:fillRect/>
          </a:stretch>
        </p:blipFill>
        <p:spPr>
          <a:xfrm>
            <a:off x="0" y="0"/>
            <a:ext cx="12191999" cy="6858000"/>
          </a:xfrm>
          <a:prstGeom prst="rect">
            <a:avLst/>
          </a:prstGeom>
        </p:spPr>
      </p:pic>
      <p:pic>
        <p:nvPicPr>
          <p:cNvPr id="4" name="Picture 3">
            <a:extLst>
              <a:ext uri="{FF2B5EF4-FFF2-40B4-BE49-F238E27FC236}">
                <a16:creationId xmlns:a16="http://schemas.microsoft.com/office/drawing/2014/main" id="{A70FC1B6-7981-42D1-8816-8D5D08EDC9A0}"/>
              </a:ext>
            </a:extLst>
          </p:cNvPr>
          <p:cNvPicPr>
            <a:picLocks noChangeAspect="1"/>
          </p:cNvPicPr>
          <p:nvPr/>
        </p:nvPicPr>
        <p:blipFill>
          <a:blip r:embed="rId3"/>
          <a:stretch>
            <a:fillRect/>
          </a:stretch>
        </p:blipFill>
        <p:spPr>
          <a:xfrm>
            <a:off x="656947" y="1118586"/>
            <a:ext cx="10700598" cy="3630967"/>
          </a:xfrm>
          <a:prstGeom prst="rect">
            <a:avLst/>
          </a:prstGeom>
        </p:spPr>
      </p:pic>
    </p:spTree>
    <p:extLst>
      <p:ext uri="{BB962C8B-B14F-4D97-AF65-F5344CB8AC3E}">
        <p14:creationId xmlns:p14="http://schemas.microsoft.com/office/powerpoint/2010/main" val="1313942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0974F-6836-4860-B5B0-C138BD4D0985}"/>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Lst>
          </a:blip>
          <a:stretch>
            <a:fillRect/>
          </a:stretch>
        </p:blipFill>
        <p:spPr>
          <a:xfrm>
            <a:off x="986" y="0"/>
            <a:ext cx="12190028" cy="6858000"/>
          </a:xfrm>
          <a:prstGeom prst="rect">
            <a:avLst/>
          </a:prstGeom>
        </p:spPr>
      </p:pic>
      <p:pic>
        <p:nvPicPr>
          <p:cNvPr id="4" name="Picture 3">
            <a:extLst>
              <a:ext uri="{FF2B5EF4-FFF2-40B4-BE49-F238E27FC236}">
                <a16:creationId xmlns:a16="http://schemas.microsoft.com/office/drawing/2014/main" id="{F039A949-FD0A-4C7A-BD85-991E86156454}"/>
              </a:ext>
            </a:extLst>
          </p:cNvPr>
          <p:cNvPicPr>
            <a:picLocks noChangeAspect="1"/>
          </p:cNvPicPr>
          <p:nvPr/>
        </p:nvPicPr>
        <p:blipFill>
          <a:blip r:embed="rId4"/>
          <a:stretch>
            <a:fillRect/>
          </a:stretch>
        </p:blipFill>
        <p:spPr>
          <a:xfrm>
            <a:off x="461640" y="1944211"/>
            <a:ext cx="10617692" cy="2086252"/>
          </a:xfrm>
          <a:prstGeom prst="rect">
            <a:avLst/>
          </a:prstGeom>
        </p:spPr>
      </p:pic>
    </p:spTree>
    <p:extLst>
      <p:ext uri="{BB962C8B-B14F-4D97-AF65-F5344CB8AC3E}">
        <p14:creationId xmlns:p14="http://schemas.microsoft.com/office/powerpoint/2010/main" val="825143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CF519C-EB1C-4CF7-B8E0-EBBD2D92F915}"/>
              </a:ext>
            </a:extLst>
          </p:cNvPr>
          <p:cNvPicPr>
            <a:picLocks noChangeAspect="1"/>
          </p:cNvPicPr>
          <p:nvPr/>
        </p:nvPicPr>
        <p:blipFill>
          <a:blip r:embed="rId2"/>
          <a:stretch>
            <a:fillRect/>
          </a:stretch>
        </p:blipFill>
        <p:spPr>
          <a:xfrm>
            <a:off x="0" y="553"/>
            <a:ext cx="12192000" cy="6856894"/>
          </a:xfrm>
          <a:prstGeom prst="rect">
            <a:avLst/>
          </a:prstGeom>
        </p:spPr>
      </p:pic>
      <p:sp>
        <p:nvSpPr>
          <p:cNvPr id="3" name="TextBox 2">
            <a:extLst>
              <a:ext uri="{FF2B5EF4-FFF2-40B4-BE49-F238E27FC236}">
                <a16:creationId xmlns:a16="http://schemas.microsoft.com/office/drawing/2014/main" id="{98444FB7-934D-4392-9463-3DEBCAFE8D16}"/>
              </a:ext>
            </a:extLst>
          </p:cNvPr>
          <p:cNvSpPr txBox="1"/>
          <p:nvPr/>
        </p:nvSpPr>
        <p:spPr>
          <a:xfrm>
            <a:off x="1899821" y="2876365"/>
            <a:ext cx="6826929" cy="1446550"/>
          </a:xfrm>
          <a:prstGeom prst="rect">
            <a:avLst/>
          </a:prstGeom>
          <a:noFill/>
        </p:spPr>
        <p:txBody>
          <a:bodyPr wrap="square" rtlCol="0">
            <a:spAutoFit/>
          </a:bodyPr>
          <a:lstStyle/>
          <a:p>
            <a:r>
              <a:rPr lang="en-IN" sz="4400" dirty="0">
                <a:latin typeface="Franklin Gothic Demi Cond" panose="020B0706030402020204" pitchFamily="34" charset="0"/>
              </a:rPr>
              <a:t>MACHINE LEARNING MODELS EMPLOYED</a:t>
            </a:r>
          </a:p>
        </p:txBody>
      </p:sp>
    </p:spTree>
    <p:extLst>
      <p:ext uri="{BB962C8B-B14F-4D97-AF65-F5344CB8AC3E}">
        <p14:creationId xmlns:p14="http://schemas.microsoft.com/office/powerpoint/2010/main" val="3451574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7C6164-2535-4BB3-9955-89CDAE4F20BD}"/>
              </a:ext>
            </a:extLst>
          </p:cNvPr>
          <p:cNvPicPr>
            <a:picLocks noChangeAspect="1"/>
          </p:cNvPicPr>
          <p:nvPr/>
        </p:nvPicPr>
        <p:blipFill>
          <a:blip r:embed="rId2"/>
          <a:stretch>
            <a:fillRect/>
          </a:stretch>
        </p:blipFill>
        <p:spPr>
          <a:xfrm>
            <a:off x="0" y="553"/>
            <a:ext cx="12192000" cy="6856894"/>
          </a:xfrm>
          <a:prstGeom prst="rect">
            <a:avLst/>
          </a:prstGeom>
        </p:spPr>
      </p:pic>
      <p:sp>
        <p:nvSpPr>
          <p:cNvPr id="3" name="TextBox 2">
            <a:extLst>
              <a:ext uri="{FF2B5EF4-FFF2-40B4-BE49-F238E27FC236}">
                <a16:creationId xmlns:a16="http://schemas.microsoft.com/office/drawing/2014/main" id="{41114212-9F89-46C3-B1C8-A6756C4294D7}"/>
              </a:ext>
            </a:extLst>
          </p:cNvPr>
          <p:cNvSpPr txBox="1"/>
          <p:nvPr/>
        </p:nvSpPr>
        <p:spPr>
          <a:xfrm>
            <a:off x="435007" y="167169"/>
            <a:ext cx="10306975" cy="6463308"/>
          </a:xfrm>
          <a:prstGeom prst="rect">
            <a:avLst/>
          </a:prstGeom>
          <a:solidFill>
            <a:schemeClr val="accent4">
              <a:lumMod val="20000"/>
              <a:lumOff val="80000"/>
            </a:schemeClr>
          </a:solidFill>
        </p:spPr>
        <p:txBody>
          <a:bodyPr wrap="square" rtlCol="0">
            <a:spAutoFit/>
          </a:bodyPr>
          <a:lstStyle/>
          <a:p>
            <a:r>
              <a:rPr lang="en-IN" dirty="0"/>
              <a:t> </a:t>
            </a:r>
            <a:r>
              <a:rPr lang="en-IN" sz="3600" dirty="0">
                <a:solidFill>
                  <a:schemeClr val="bg1"/>
                </a:solidFill>
                <a:latin typeface="Cambria" panose="02040503050406030204" pitchFamily="18" charset="0"/>
                <a:ea typeface="Cambria" panose="02040503050406030204" pitchFamily="18" charset="0"/>
              </a:rPr>
              <a:t>1) Logistic Regression</a:t>
            </a:r>
          </a:p>
          <a:p>
            <a:endParaRPr lang="en-IN" dirty="0"/>
          </a:p>
          <a:p>
            <a:endParaRPr lang="en-IN" dirty="0"/>
          </a:p>
          <a:p>
            <a:endParaRPr lang="en-IN" dirty="0"/>
          </a:p>
          <a:p>
            <a:r>
              <a:rPr lang="en-US" dirty="0">
                <a:solidFill>
                  <a:schemeClr val="bg1"/>
                </a:solidFill>
                <a:latin typeface="Bahnschrift SemiLight" panose="020B0502040204020203" pitchFamily="34" charset="0"/>
              </a:rPr>
              <a:t>Logistic regression is a statistical model that in its basic form uses a logistic function to model a binary dependent variable, although many more complex extensions exist. Mathematically, a binary logistic model has a dependent variable with two possible values, such as pass/fail which is represented by an indicator variable, where the two values are labeled "0" and "1". </a:t>
            </a:r>
          </a:p>
          <a:p>
            <a:endParaRPr lang="en-US" dirty="0">
              <a:solidFill>
                <a:schemeClr val="bg1"/>
              </a:solidFill>
              <a:latin typeface="Bahnschrift SemiLight" panose="020B0502040204020203" pitchFamily="34" charset="0"/>
            </a:endParaRPr>
          </a:p>
          <a:p>
            <a:r>
              <a:rPr lang="en-US" dirty="0">
                <a:solidFill>
                  <a:schemeClr val="bg1"/>
                </a:solidFill>
                <a:latin typeface="Bahnschrift SemiLight" panose="020B0502040204020203" pitchFamily="34" charset="0"/>
              </a:rPr>
              <a:t>Types of Logistic Regression</a:t>
            </a:r>
          </a:p>
          <a:p>
            <a:endParaRPr lang="en-US" dirty="0">
              <a:latin typeface="Bahnschrift SemiLight" panose="020B0502040204020203" pitchFamily="34" charset="0"/>
            </a:endParaRPr>
          </a:p>
          <a:p>
            <a:r>
              <a:rPr lang="en-US" dirty="0">
                <a:solidFill>
                  <a:schemeClr val="bg1"/>
                </a:solidFill>
                <a:latin typeface="Bahnschrift SemiLight" panose="020B0502040204020203" pitchFamily="34" charset="0"/>
              </a:rPr>
              <a:t>1. Binary Logistic Regression</a:t>
            </a:r>
          </a:p>
          <a:p>
            <a:r>
              <a:rPr lang="en-US" dirty="0">
                <a:solidFill>
                  <a:schemeClr val="bg1"/>
                </a:solidFill>
                <a:latin typeface="Bahnschrift SemiLight" panose="020B0502040204020203" pitchFamily="34" charset="0"/>
              </a:rPr>
              <a:t>The categorical response has only two 2 possible outcomes. Example: Spam or Not</a:t>
            </a:r>
          </a:p>
          <a:p>
            <a:endParaRPr lang="en-US" dirty="0">
              <a:solidFill>
                <a:schemeClr val="bg1"/>
              </a:solidFill>
              <a:latin typeface="Bahnschrift SemiLight" panose="020B0502040204020203" pitchFamily="34" charset="0"/>
            </a:endParaRPr>
          </a:p>
          <a:p>
            <a:r>
              <a:rPr lang="en-US" dirty="0">
                <a:solidFill>
                  <a:schemeClr val="bg1"/>
                </a:solidFill>
                <a:latin typeface="Bahnschrift SemiLight" panose="020B0502040204020203" pitchFamily="34" charset="0"/>
              </a:rPr>
              <a:t>2. Multinomial Logistic Regression</a:t>
            </a:r>
          </a:p>
          <a:p>
            <a:r>
              <a:rPr lang="en-US" dirty="0">
                <a:solidFill>
                  <a:schemeClr val="bg1"/>
                </a:solidFill>
                <a:latin typeface="Bahnschrift SemiLight" panose="020B0502040204020203" pitchFamily="34" charset="0"/>
              </a:rPr>
              <a:t>Three or more categories without ordering. Example: Predicting which food is preferred more (Veg, Non-Veg, Vegan)</a:t>
            </a:r>
          </a:p>
          <a:p>
            <a:endParaRPr lang="en-IN" dirty="0">
              <a:solidFill>
                <a:schemeClr val="bg1"/>
              </a:solidFill>
              <a:latin typeface="Bahnschrift SemiLight" panose="020B0502040204020203" pitchFamily="34" charset="0"/>
            </a:endParaRP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516223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ata analysis wallpaper">
            <a:extLst>
              <a:ext uri="{FF2B5EF4-FFF2-40B4-BE49-F238E27FC236}">
                <a16:creationId xmlns:a16="http://schemas.microsoft.com/office/drawing/2014/main" id="{95403E8E-CA85-4E7A-B1C1-81A632FCD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9214"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923A6A-967F-46B6-93BA-B1091D689615}"/>
              </a:ext>
            </a:extLst>
          </p:cNvPr>
          <p:cNvSpPr txBox="1"/>
          <p:nvPr/>
        </p:nvSpPr>
        <p:spPr>
          <a:xfrm>
            <a:off x="2355995" y="339399"/>
            <a:ext cx="7507224" cy="584775"/>
          </a:xfrm>
          <a:prstGeom prst="rect">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IN" sz="3200" dirty="0">
                <a:solidFill>
                  <a:schemeClr val="bg1"/>
                </a:solidFill>
              </a:rPr>
              <a:t>                   A BRIEF INTRODUCTION</a:t>
            </a:r>
          </a:p>
        </p:txBody>
      </p:sp>
      <p:sp>
        <p:nvSpPr>
          <p:cNvPr id="7" name="TextBox 6">
            <a:extLst>
              <a:ext uri="{FF2B5EF4-FFF2-40B4-BE49-F238E27FC236}">
                <a16:creationId xmlns:a16="http://schemas.microsoft.com/office/drawing/2014/main" id="{86D71E44-D5EC-43E1-8EF8-4D01C63E0EC8}"/>
              </a:ext>
            </a:extLst>
          </p:cNvPr>
          <p:cNvSpPr txBox="1"/>
          <p:nvPr/>
        </p:nvSpPr>
        <p:spPr>
          <a:xfrm>
            <a:off x="1098804" y="2121372"/>
            <a:ext cx="10213848" cy="4401205"/>
          </a:xfrm>
          <a:prstGeom prst="rect">
            <a:avLst/>
          </a:prstGeo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path path="circle">
              <a:fillToRect l="50000" t="50000" r="50000" b="50000"/>
            </a:path>
            <a:tileRect/>
          </a:gradFill>
        </p:spPr>
        <p:txBody>
          <a:bodyPr wrap="square" rtlCol="0">
            <a:spAutoFit/>
          </a:bodyPr>
          <a:lstStyle/>
          <a:p>
            <a:pPr marL="457200" indent="-457200">
              <a:buFont typeface="Arial" panose="020B0604020202020204" pitchFamily="34" charset="0"/>
              <a:buChar char="•"/>
            </a:pPr>
            <a:r>
              <a:rPr lang="en-US" sz="2800" dirty="0"/>
              <a:t> </a:t>
            </a:r>
            <a:r>
              <a:rPr lang="en-US" sz="2800" dirty="0">
                <a:solidFill>
                  <a:schemeClr val="bg1"/>
                </a:solidFill>
              </a:rPr>
              <a:t>It is necessary to record the most important symptoms and health habits that contribute to Cardiovascular Diseases(CVD). </a:t>
            </a:r>
          </a:p>
          <a:p>
            <a:endParaRPr lang="en-US" sz="2800" dirty="0">
              <a:solidFill>
                <a:schemeClr val="bg1"/>
              </a:solidFill>
            </a:endParaRPr>
          </a:p>
          <a:p>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Various tests are performed prior to diagnosis of CVD, including auscultation, ECG, blood pressure, cholesterol and blood sugar. </a:t>
            </a:r>
          </a:p>
          <a:p>
            <a:pPr marL="457200" indent="-457200">
              <a:buFont typeface="Arial" panose="020B0604020202020204" pitchFamily="34" charset="0"/>
              <a:buChar char="•"/>
            </a:pPr>
            <a:endParaRPr lang="en-US" sz="2800" dirty="0"/>
          </a:p>
          <a:p>
            <a:endParaRPr lang="en-US" sz="2800" dirty="0"/>
          </a:p>
        </p:txBody>
      </p:sp>
    </p:spTree>
    <p:extLst>
      <p:ext uri="{BB962C8B-B14F-4D97-AF65-F5344CB8AC3E}">
        <p14:creationId xmlns:p14="http://schemas.microsoft.com/office/powerpoint/2010/main" val="42646745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data analysis wallpaper">
            <a:extLst>
              <a:ext uri="{FF2B5EF4-FFF2-40B4-BE49-F238E27FC236}">
                <a16:creationId xmlns:a16="http://schemas.microsoft.com/office/drawing/2014/main" id="{3EF3F575-07A2-491F-948E-55064FB1A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921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723992-9B42-4AEE-842A-6B55883F21A0}"/>
              </a:ext>
            </a:extLst>
          </p:cNvPr>
          <p:cNvSpPr txBox="1"/>
          <p:nvPr/>
        </p:nvSpPr>
        <p:spPr>
          <a:xfrm>
            <a:off x="390619" y="115411"/>
            <a:ext cx="10866268" cy="6709529"/>
          </a:xfrm>
          <a:prstGeom prst="rect">
            <a:avLst/>
          </a:prstGeom>
          <a:solidFill>
            <a:schemeClr val="accent4">
              <a:lumMod val="20000"/>
              <a:lumOff val="80000"/>
            </a:schemeClr>
          </a:solidFill>
        </p:spPr>
        <p:txBody>
          <a:bodyPr wrap="square" rtlCol="0">
            <a:spAutoFit/>
          </a:bodyPr>
          <a:lstStyle/>
          <a:p>
            <a:r>
              <a:rPr lang="en-IN" sz="3200" dirty="0">
                <a:solidFill>
                  <a:schemeClr val="bg1"/>
                </a:solidFill>
                <a:latin typeface="Bahnschrift SemiLight" panose="020B0502040204020203" pitchFamily="34" charset="0"/>
              </a:rPr>
              <a:t>Sigmoid Function</a:t>
            </a:r>
          </a:p>
          <a:p>
            <a:endParaRPr lang="en-IN" sz="3200" dirty="0">
              <a:solidFill>
                <a:schemeClr val="bg1"/>
              </a:solidFill>
              <a:latin typeface="Bahnschrift SemiLight" panose="020B0502040204020203" pitchFamily="34" charset="0"/>
            </a:endParaRPr>
          </a:p>
          <a:p>
            <a:endParaRPr lang="en-IN" sz="3200" dirty="0"/>
          </a:p>
          <a:p>
            <a:endParaRPr lang="en-IN" sz="3200" dirty="0"/>
          </a:p>
          <a:p>
            <a:br>
              <a:rPr lang="en-IN" dirty="0"/>
            </a:br>
            <a:br>
              <a:rPr lang="en-IN" dirty="0"/>
            </a:br>
            <a:br>
              <a:rPr lang="en-IN" dirty="0"/>
            </a:br>
            <a:br>
              <a:rPr lang="en-IN" dirty="0"/>
            </a:br>
            <a:br>
              <a:rPr lang="en-IN" dirty="0"/>
            </a:br>
            <a:br>
              <a:rPr lang="en-IN" dirty="0"/>
            </a:br>
            <a:br>
              <a:rPr lang="en-IN" dirty="0"/>
            </a:br>
            <a:br>
              <a:rPr lang="en-IN" dirty="0"/>
            </a:br>
            <a:r>
              <a:rPr lang="en-IN" sz="3200" dirty="0">
                <a:solidFill>
                  <a:schemeClr val="bg1"/>
                </a:solidFill>
                <a:latin typeface="Bahnschrift SemiLight" panose="020B0502040204020203" pitchFamily="34" charset="0"/>
              </a:rPr>
              <a:t>Logistic Regression Cost Function</a:t>
            </a:r>
            <a:br>
              <a:rPr lang="en-IN" dirty="0"/>
            </a:br>
            <a:br>
              <a:rPr lang="en-IN" dirty="0"/>
            </a:br>
            <a:br>
              <a:rPr lang="en-IN" dirty="0"/>
            </a:br>
            <a:br>
              <a:rPr lang="en-IN" dirty="0"/>
            </a:br>
            <a:br>
              <a:rPr lang="en-IN" dirty="0"/>
            </a:br>
            <a:br>
              <a:rPr lang="en-IN" dirty="0"/>
            </a:br>
            <a:br>
              <a:rPr lang="en-IN" dirty="0"/>
            </a:br>
            <a:endParaRPr lang="en-IN" dirty="0"/>
          </a:p>
        </p:txBody>
      </p:sp>
      <p:pic>
        <p:nvPicPr>
          <p:cNvPr id="2" name="Picture 1">
            <a:extLst>
              <a:ext uri="{FF2B5EF4-FFF2-40B4-BE49-F238E27FC236}">
                <a16:creationId xmlns:a16="http://schemas.microsoft.com/office/drawing/2014/main" id="{806A62A3-4C6B-4E92-A95B-D4548AFFE8F4}"/>
              </a:ext>
            </a:extLst>
          </p:cNvPr>
          <p:cNvPicPr>
            <a:picLocks noChangeAspect="1"/>
          </p:cNvPicPr>
          <p:nvPr/>
        </p:nvPicPr>
        <p:blipFill>
          <a:blip r:embed="rId3"/>
          <a:stretch>
            <a:fillRect/>
          </a:stretch>
        </p:blipFill>
        <p:spPr>
          <a:xfrm>
            <a:off x="1673912" y="5309719"/>
            <a:ext cx="7092320" cy="987806"/>
          </a:xfrm>
          <a:prstGeom prst="rect">
            <a:avLst/>
          </a:prstGeom>
        </p:spPr>
      </p:pic>
      <p:pic>
        <p:nvPicPr>
          <p:cNvPr id="7" name="Picture 6">
            <a:extLst>
              <a:ext uri="{FF2B5EF4-FFF2-40B4-BE49-F238E27FC236}">
                <a16:creationId xmlns:a16="http://schemas.microsoft.com/office/drawing/2014/main" id="{971E2C22-CB33-4256-9EFE-8E978F4C99A1}"/>
              </a:ext>
            </a:extLst>
          </p:cNvPr>
          <p:cNvPicPr>
            <a:picLocks noChangeAspect="1"/>
          </p:cNvPicPr>
          <p:nvPr/>
        </p:nvPicPr>
        <p:blipFill>
          <a:blip r:embed="rId4"/>
          <a:stretch>
            <a:fillRect/>
          </a:stretch>
        </p:blipFill>
        <p:spPr>
          <a:xfrm>
            <a:off x="701314" y="763108"/>
            <a:ext cx="1760137" cy="661140"/>
          </a:xfrm>
          <a:prstGeom prst="rect">
            <a:avLst/>
          </a:prstGeom>
        </p:spPr>
      </p:pic>
      <p:pic>
        <p:nvPicPr>
          <p:cNvPr id="8" name="Picture 7">
            <a:extLst>
              <a:ext uri="{FF2B5EF4-FFF2-40B4-BE49-F238E27FC236}">
                <a16:creationId xmlns:a16="http://schemas.microsoft.com/office/drawing/2014/main" id="{835FA93E-4D2D-4BD1-B7DE-B2E2920DAEF4}"/>
              </a:ext>
            </a:extLst>
          </p:cNvPr>
          <p:cNvPicPr>
            <a:picLocks noChangeAspect="1"/>
          </p:cNvPicPr>
          <p:nvPr/>
        </p:nvPicPr>
        <p:blipFill>
          <a:blip r:embed="rId5"/>
          <a:stretch>
            <a:fillRect/>
          </a:stretch>
        </p:blipFill>
        <p:spPr>
          <a:xfrm>
            <a:off x="390619" y="1575350"/>
            <a:ext cx="4829453" cy="1150095"/>
          </a:xfrm>
          <a:prstGeom prst="rect">
            <a:avLst/>
          </a:prstGeom>
        </p:spPr>
      </p:pic>
      <p:sp>
        <p:nvSpPr>
          <p:cNvPr id="9" name="TextBox 8">
            <a:extLst>
              <a:ext uri="{FF2B5EF4-FFF2-40B4-BE49-F238E27FC236}">
                <a16:creationId xmlns:a16="http://schemas.microsoft.com/office/drawing/2014/main" id="{25C9134E-2ABC-431C-B40D-F93FCC6BBF0A}"/>
              </a:ext>
            </a:extLst>
          </p:cNvPr>
          <p:cNvSpPr txBox="1"/>
          <p:nvPr/>
        </p:nvSpPr>
        <p:spPr>
          <a:xfrm>
            <a:off x="5419819" y="398590"/>
            <a:ext cx="5637321" cy="2867488"/>
          </a:xfrm>
          <a:prstGeom prst="rect">
            <a:avLst/>
          </a:prstGeom>
          <a:solidFill>
            <a:schemeClr val="tx1"/>
          </a:solidFill>
        </p:spPr>
        <p:txBody>
          <a:bodyPr wrap="square" rtlCol="0">
            <a:spAutoFit/>
          </a:bodyPr>
          <a:lstStyle/>
          <a:p>
            <a:endParaRPr lang="en-IN" dirty="0"/>
          </a:p>
        </p:txBody>
      </p:sp>
      <p:pic>
        <p:nvPicPr>
          <p:cNvPr id="11" name="Picture 2" descr="Image result for logistic regression">
            <a:extLst>
              <a:ext uri="{FF2B5EF4-FFF2-40B4-BE49-F238E27FC236}">
                <a16:creationId xmlns:a16="http://schemas.microsoft.com/office/drawing/2014/main" id="{B923AE04-B174-4399-A82F-DF023A05A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3753" y="695564"/>
            <a:ext cx="48768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964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F509C-1B6E-42D1-AD27-C37A9D74FB10}"/>
              </a:ext>
            </a:extLst>
          </p:cNvPr>
          <p:cNvPicPr>
            <a:picLocks noChangeAspect="1"/>
          </p:cNvPicPr>
          <p:nvPr/>
        </p:nvPicPr>
        <p:blipFill>
          <a:blip r:embed="rId2"/>
          <a:stretch>
            <a:fillRect/>
          </a:stretch>
        </p:blipFill>
        <p:spPr>
          <a:xfrm>
            <a:off x="0" y="1106"/>
            <a:ext cx="12192000" cy="6856894"/>
          </a:xfrm>
          <a:prstGeom prst="rect">
            <a:avLst/>
          </a:prstGeom>
        </p:spPr>
      </p:pic>
      <p:sp>
        <p:nvSpPr>
          <p:cNvPr id="3" name="TextBox 2">
            <a:extLst>
              <a:ext uri="{FF2B5EF4-FFF2-40B4-BE49-F238E27FC236}">
                <a16:creationId xmlns:a16="http://schemas.microsoft.com/office/drawing/2014/main" id="{1BC42D81-0356-4E60-A90C-55315EB60EA1}"/>
              </a:ext>
            </a:extLst>
          </p:cNvPr>
          <p:cNvSpPr txBox="1"/>
          <p:nvPr/>
        </p:nvSpPr>
        <p:spPr>
          <a:xfrm>
            <a:off x="142041" y="116587"/>
            <a:ext cx="10848513" cy="6740307"/>
          </a:xfrm>
          <a:prstGeom prst="rect">
            <a:avLst/>
          </a:prstGeom>
          <a:solidFill>
            <a:schemeClr val="accent4">
              <a:lumMod val="20000"/>
              <a:lumOff val="80000"/>
            </a:schemeClr>
          </a:solidFill>
        </p:spPr>
        <p:txBody>
          <a:bodyPr wrap="square" rtlCol="0">
            <a:spAutoFit/>
          </a:bodyPr>
          <a:lstStyle/>
          <a:p>
            <a:r>
              <a:rPr lang="en-IN" sz="2000" dirty="0">
                <a:solidFill>
                  <a:schemeClr val="bg1"/>
                </a:solidFill>
                <a:latin typeface="Bahnschrift Light" panose="020B0502040204020203" pitchFamily="34" charset="0"/>
              </a:rPr>
              <a:t>Logistic Regression Flowchart</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4" name="Oval 3">
            <a:extLst>
              <a:ext uri="{FF2B5EF4-FFF2-40B4-BE49-F238E27FC236}">
                <a16:creationId xmlns:a16="http://schemas.microsoft.com/office/drawing/2014/main" id="{6B5CD4EC-31A7-4535-9FC0-2B9800782B68}"/>
              </a:ext>
            </a:extLst>
          </p:cNvPr>
          <p:cNvSpPr/>
          <p:nvPr/>
        </p:nvSpPr>
        <p:spPr>
          <a:xfrm>
            <a:off x="3666478" y="639192"/>
            <a:ext cx="1171852" cy="435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cxnSp>
        <p:nvCxnSpPr>
          <p:cNvPr id="6" name="Straight Arrow Connector 5">
            <a:extLst>
              <a:ext uri="{FF2B5EF4-FFF2-40B4-BE49-F238E27FC236}">
                <a16:creationId xmlns:a16="http://schemas.microsoft.com/office/drawing/2014/main" id="{1318EED6-9DC0-44B8-8A03-F28D19DC5D2B}"/>
              </a:ext>
            </a:extLst>
          </p:cNvPr>
          <p:cNvCxnSpPr/>
          <p:nvPr/>
        </p:nvCxnSpPr>
        <p:spPr>
          <a:xfrm>
            <a:off x="4243526" y="1074198"/>
            <a:ext cx="0" cy="301841"/>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Flowchart: Data 6">
            <a:extLst>
              <a:ext uri="{FF2B5EF4-FFF2-40B4-BE49-F238E27FC236}">
                <a16:creationId xmlns:a16="http://schemas.microsoft.com/office/drawing/2014/main" id="{E1295E59-C6A2-471C-8367-0E767E571A2A}"/>
              </a:ext>
            </a:extLst>
          </p:cNvPr>
          <p:cNvSpPr/>
          <p:nvPr/>
        </p:nvSpPr>
        <p:spPr>
          <a:xfrm>
            <a:off x="3275877" y="1376039"/>
            <a:ext cx="1935297" cy="61255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Input the training and test data</a:t>
            </a:r>
          </a:p>
        </p:txBody>
      </p:sp>
      <p:cxnSp>
        <p:nvCxnSpPr>
          <p:cNvPr id="9" name="Straight Arrow Connector 8">
            <a:extLst>
              <a:ext uri="{FF2B5EF4-FFF2-40B4-BE49-F238E27FC236}">
                <a16:creationId xmlns:a16="http://schemas.microsoft.com/office/drawing/2014/main" id="{AF777671-5C4A-4B23-9EF9-55E69E6681CE}"/>
              </a:ext>
            </a:extLst>
          </p:cNvPr>
          <p:cNvCxnSpPr/>
          <p:nvPr/>
        </p:nvCxnSpPr>
        <p:spPr>
          <a:xfrm>
            <a:off x="4252404" y="1988598"/>
            <a:ext cx="0" cy="426128"/>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3631B53-04B9-4C56-B533-D4D3EE49E9D8}"/>
              </a:ext>
            </a:extLst>
          </p:cNvPr>
          <p:cNvSpPr/>
          <p:nvPr/>
        </p:nvSpPr>
        <p:spPr>
          <a:xfrm>
            <a:off x="3156014" y="2414726"/>
            <a:ext cx="2175022" cy="79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computing the regression coefficients of training data</a:t>
            </a:r>
            <a:endParaRPr lang="en-IN" sz="1400" dirty="0"/>
          </a:p>
        </p:txBody>
      </p:sp>
      <p:cxnSp>
        <p:nvCxnSpPr>
          <p:cNvPr id="12" name="Straight Arrow Connector 11">
            <a:extLst>
              <a:ext uri="{FF2B5EF4-FFF2-40B4-BE49-F238E27FC236}">
                <a16:creationId xmlns:a16="http://schemas.microsoft.com/office/drawing/2014/main" id="{D525FEE2-9BF4-48BC-9BE4-B88D0E037C6B}"/>
              </a:ext>
            </a:extLst>
          </p:cNvPr>
          <p:cNvCxnSpPr/>
          <p:nvPr/>
        </p:nvCxnSpPr>
        <p:spPr>
          <a:xfrm>
            <a:off x="4314548" y="3204839"/>
            <a:ext cx="0" cy="381740"/>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C3FB3D-890E-431E-83B5-8BD1139A35C4}"/>
              </a:ext>
            </a:extLst>
          </p:cNvPr>
          <p:cNvSpPr/>
          <p:nvPr/>
        </p:nvSpPr>
        <p:spPr>
          <a:xfrm>
            <a:off x="3275877" y="3586578"/>
            <a:ext cx="2055151" cy="79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finding the relationship between the training and the test data</a:t>
            </a:r>
            <a:endParaRPr lang="en-IN" sz="1400" dirty="0"/>
          </a:p>
        </p:txBody>
      </p:sp>
      <p:cxnSp>
        <p:nvCxnSpPr>
          <p:cNvPr id="15" name="Straight Arrow Connector 14">
            <a:extLst>
              <a:ext uri="{FF2B5EF4-FFF2-40B4-BE49-F238E27FC236}">
                <a16:creationId xmlns:a16="http://schemas.microsoft.com/office/drawing/2014/main" id="{4FCE0D07-4707-493A-9353-F44F1CDF03B9}"/>
              </a:ext>
            </a:extLst>
          </p:cNvPr>
          <p:cNvCxnSpPr>
            <a:stCxn id="13" idx="2"/>
          </p:cNvCxnSpPr>
          <p:nvPr/>
        </p:nvCxnSpPr>
        <p:spPr>
          <a:xfrm>
            <a:off x="4303453" y="4376691"/>
            <a:ext cx="11095" cy="408373"/>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Data 15">
            <a:extLst>
              <a:ext uri="{FF2B5EF4-FFF2-40B4-BE49-F238E27FC236}">
                <a16:creationId xmlns:a16="http://schemas.microsoft.com/office/drawing/2014/main" id="{342A8703-0C0E-417C-A09D-36C747792656}"/>
              </a:ext>
            </a:extLst>
          </p:cNvPr>
          <p:cNvSpPr/>
          <p:nvPr/>
        </p:nvSpPr>
        <p:spPr>
          <a:xfrm>
            <a:off x="3195927" y="4758430"/>
            <a:ext cx="2214983" cy="719091"/>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Output :prediction made on test data</a:t>
            </a:r>
            <a:endParaRPr lang="en-IN" sz="1200" dirty="0"/>
          </a:p>
        </p:txBody>
      </p:sp>
      <p:cxnSp>
        <p:nvCxnSpPr>
          <p:cNvPr id="18" name="Straight Arrow Connector 17">
            <a:extLst>
              <a:ext uri="{FF2B5EF4-FFF2-40B4-BE49-F238E27FC236}">
                <a16:creationId xmlns:a16="http://schemas.microsoft.com/office/drawing/2014/main" id="{EBBB1AA2-E066-4C5C-8817-D81EBF6873C0}"/>
              </a:ext>
            </a:extLst>
          </p:cNvPr>
          <p:cNvCxnSpPr/>
          <p:nvPr/>
        </p:nvCxnSpPr>
        <p:spPr>
          <a:xfrm>
            <a:off x="4314548" y="5477521"/>
            <a:ext cx="0" cy="443885"/>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5705344-099D-4901-B3AD-4EC1CF850FC5}"/>
              </a:ext>
            </a:extLst>
          </p:cNvPr>
          <p:cNvSpPr/>
          <p:nvPr/>
        </p:nvSpPr>
        <p:spPr>
          <a:xfrm>
            <a:off x="3750817" y="5930282"/>
            <a:ext cx="1127462" cy="310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end</a:t>
            </a:r>
          </a:p>
        </p:txBody>
      </p:sp>
    </p:spTree>
    <p:extLst>
      <p:ext uri="{BB962C8B-B14F-4D97-AF65-F5344CB8AC3E}">
        <p14:creationId xmlns:p14="http://schemas.microsoft.com/office/powerpoint/2010/main" val="2775248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48160-8FB3-463E-A2AA-2237518F003B}"/>
              </a:ext>
            </a:extLst>
          </p:cNvPr>
          <p:cNvPicPr>
            <a:picLocks noChangeAspect="1"/>
          </p:cNvPicPr>
          <p:nvPr/>
        </p:nvPicPr>
        <p:blipFill>
          <a:blip r:embed="rId2"/>
          <a:stretch>
            <a:fillRect/>
          </a:stretch>
        </p:blipFill>
        <p:spPr>
          <a:xfrm>
            <a:off x="0" y="553"/>
            <a:ext cx="12192000" cy="6856894"/>
          </a:xfrm>
          <a:prstGeom prst="rect">
            <a:avLst/>
          </a:prstGeom>
        </p:spPr>
      </p:pic>
      <p:sp>
        <p:nvSpPr>
          <p:cNvPr id="3" name="TextBox 2">
            <a:extLst>
              <a:ext uri="{FF2B5EF4-FFF2-40B4-BE49-F238E27FC236}">
                <a16:creationId xmlns:a16="http://schemas.microsoft.com/office/drawing/2014/main" id="{A817B8B8-097B-4FBB-8E80-37609B6A2499}"/>
              </a:ext>
            </a:extLst>
          </p:cNvPr>
          <p:cNvSpPr txBox="1"/>
          <p:nvPr/>
        </p:nvSpPr>
        <p:spPr>
          <a:xfrm>
            <a:off x="346229" y="271322"/>
            <a:ext cx="10591059" cy="6370975"/>
          </a:xfrm>
          <a:prstGeom prst="rect">
            <a:avLst/>
          </a:prstGeom>
          <a:solidFill>
            <a:schemeClr val="accent4">
              <a:lumMod val="20000"/>
              <a:lumOff val="80000"/>
            </a:schemeClr>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sz="2400" dirty="0">
              <a:solidFill>
                <a:schemeClr val="bg1"/>
              </a:solidFill>
              <a:latin typeface="Bahnschrift SemiLight" panose="020B0502040204020203" pitchFamily="34" charset="0"/>
            </a:endParaRPr>
          </a:p>
          <a:p>
            <a:endParaRPr lang="en-IN" sz="2400" dirty="0">
              <a:solidFill>
                <a:schemeClr val="bg1"/>
              </a:solidFill>
              <a:latin typeface="Bahnschrift SemiLight" panose="020B0502040204020203" pitchFamily="34" charset="0"/>
            </a:endParaRPr>
          </a:p>
          <a:p>
            <a:endParaRPr lang="en-IN" sz="2400" dirty="0">
              <a:solidFill>
                <a:schemeClr val="bg1"/>
              </a:solidFill>
              <a:latin typeface="Bahnschrift SemiLight" panose="020B0502040204020203" pitchFamily="34" charset="0"/>
            </a:endParaRPr>
          </a:p>
          <a:p>
            <a:r>
              <a:rPr lang="en-IN" sz="2400" dirty="0">
                <a:solidFill>
                  <a:schemeClr val="bg1"/>
                </a:solidFill>
                <a:latin typeface="Bahnschrift SemiLight" panose="020B0502040204020203" pitchFamily="34" charset="0"/>
              </a:rPr>
              <a:t>Heart Disease Risk Prediction: 60.655%</a:t>
            </a:r>
          </a:p>
          <a:p>
            <a:r>
              <a:rPr lang="en-IN" sz="2400" dirty="0">
                <a:solidFill>
                  <a:schemeClr val="bg1"/>
                </a:solidFill>
                <a:latin typeface="Bahnschrift SemiLight" panose="020B0502040204020203" pitchFamily="34" charset="0"/>
              </a:rPr>
              <a:t>Test Accuracy Obtained using Logistic Regression : 85.25%</a:t>
            </a:r>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B797C606-384D-4767-901C-179FA7A18232}"/>
              </a:ext>
            </a:extLst>
          </p:cNvPr>
          <p:cNvPicPr>
            <a:picLocks noChangeAspect="1"/>
          </p:cNvPicPr>
          <p:nvPr/>
        </p:nvPicPr>
        <p:blipFill>
          <a:blip r:embed="rId3"/>
          <a:stretch>
            <a:fillRect/>
          </a:stretch>
        </p:blipFill>
        <p:spPr>
          <a:xfrm>
            <a:off x="551016" y="1308854"/>
            <a:ext cx="9953625" cy="2695575"/>
          </a:xfrm>
          <a:prstGeom prst="rect">
            <a:avLst/>
          </a:prstGeom>
        </p:spPr>
      </p:pic>
    </p:spTree>
    <p:extLst>
      <p:ext uri="{BB962C8B-B14F-4D97-AF65-F5344CB8AC3E}">
        <p14:creationId xmlns:p14="http://schemas.microsoft.com/office/powerpoint/2010/main" val="737459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86AED2-A6BA-456F-95BA-874713D64BD4}"/>
              </a:ext>
            </a:extLst>
          </p:cNvPr>
          <p:cNvPicPr>
            <a:picLocks noChangeAspect="1"/>
          </p:cNvPicPr>
          <p:nvPr/>
        </p:nvPicPr>
        <p:blipFill>
          <a:blip r:embed="rId2"/>
          <a:stretch>
            <a:fillRect/>
          </a:stretch>
        </p:blipFill>
        <p:spPr>
          <a:xfrm>
            <a:off x="0" y="553"/>
            <a:ext cx="12192000" cy="6856894"/>
          </a:xfrm>
          <a:prstGeom prst="rect">
            <a:avLst/>
          </a:prstGeom>
        </p:spPr>
      </p:pic>
      <p:sp>
        <p:nvSpPr>
          <p:cNvPr id="3" name="TextBox 2">
            <a:extLst>
              <a:ext uri="{FF2B5EF4-FFF2-40B4-BE49-F238E27FC236}">
                <a16:creationId xmlns:a16="http://schemas.microsoft.com/office/drawing/2014/main" id="{1F5BC344-9F42-46B5-85CE-AA616B287EF2}"/>
              </a:ext>
            </a:extLst>
          </p:cNvPr>
          <p:cNvSpPr txBox="1"/>
          <p:nvPr/>
        </p:nvSpPr>
        <p:spPr>
          <a:xfrm>
            <a:off x="217503" y="209473"/>
            <a:ext cx="10468410" cy="6647974"/>
          </a:xfrm>
          <a:prstGeom prst="rect">
            <a:avLst/>
          </a:prstGeom>
          <a:solidFill>
            <a:schemeClr val="accent4">
              <a:lumMod val="20000"/>
              <a:lumOff val="80000"/>
            </a:schemeClr>
          </a:solidFill>
        </p:spPr>
        <p:txBody>
          <a:bodyPr wrap="square" rtlCol="0">
            <a:spAutoFit/>
          </a:bodyPr>
          <a:lstStyle/>
          <a:p>
            <a:r>
              <a:rPr lang="en-IN" sz="3200" dirty="0">
                <a:solidFill>
                  <a:schemeClr val="bg1"/>
                </a:solidFill>
                <a:latin typeface="Bahnschrift SemiLight" panose="020B0502040204020203" pitchFamily="34" charset="0"/>
              </a:rPr>
              <a:t>2) K-Nearest Neighbor (KNN)</a:t>
            </a:r>
          </a:p>
          <a:p>
            <a:endParaRPr lang="en-IN" dirty="0"/>
          </a:p>
          <a:p>
            <a:endParaRPr lang="en-IN" dirty="0"/>
          </a:p>
          <a:p>
            <a:endParaRPr lang="en-IN" dirty="0"/>
          </a:p>
          <a:p>
            <a:endParaRPr lang="en-IN" dirty="0"/>
          </a:p>
          <a:p>
            <a:endParaRPr lang="en-IN" dirty="0"/>
          </a:p>
          <a:p>
            <a:endParaRPr lang="en-IN" dirty="0"/>
          </a:p>
          <a:p>
            <a:endParaRPr lang="en-IN" dirty="0"/>
          </a:p>
          <a:p>
            <a:br>
              <a:rPr lang="en-IN" dirty="0"/>
            </a:br>
            <a:endParaRPr lang="en-IN" dirty="0"/>
          </a:p>
          <a:p>
            <a:endParaRPr lang="en-IN" dirty="0"/>
          </a:p>
          <a:p>
            <a:endParaRPr lang="en-IN" dirty="0"/>
          </a:p>
          <a:p>
            <a:endParaRPr lang="en-IN" dirty="0"/>
          </a:p>
          <a:p>
            <a:endParaRPr lang="en-IN" dirty="0"/>
          </a:p>
          <a:p>
            <a:r>
              <a:rPr lang="en-US" sz="2000" dirty="0">
                <a:solidFill>
                  <a:schemeClr val="bg1"/>
                </a:solidFill>
                <a:latin typeface="Bahnschrift SemiLight" panose="020B0502040204020203" pitchFamily="34" charset="0"/>
              </a:rPr>
              <a:t>K-nearest neighbors (KNN) algorithm is a type of supervised ML algorithm which can be used for both classification as well as regression predictive problems. However, it is mainly used for classification predictive problems in industry. The following two properties would define KNN well −</a:t>
            </a:r>
          </a:p>
          <a:p>
            <a:r>
              <a:rPr lang="en-US" sz="2000" b="1" dirty="0">
                <a:solidFill>
                  <a:schemeClr val="bg1"/>
                </a:solidFill>
                <a:latin typeface="Bahnschrift SemiLight" panose="020B0502040204020203" pitchFamily="34" charset="0"/>
              </a:rPr>
              <a:t>Lazy learning algorithm</a:t>
            </a:r>
            <a:r>
              <a:rPr lang="en-US" sz="2000" dirty="0">
                <a:solidFill>
                  <a:schemeClr val="bg1"/>
                </a:solidFill>
                <a:latin typeface="Bahnschrift SemiLight" panose="020B0502040204020203" pitchFamily="34" charset="0"/>
              </a:rPr>
              <a:t> − KNN is a lazy learning algorithm because it does not have a specialized training phase and uses all the data for training while classification.</a:t>
            </a:r>
          </a:p>
          <a:p>
            <a:r>
              <a:rPr lang="en-US" sz="2000" b="1" dirty="0">
                <a:solidFill>
                  <a:schemeClr val="bg1"/>
                </a:solidFill>
                <a:latin typeface="Bahnschrift SemiLight" panose="020B0502040204020203" pitchFamily="34" charset="0"/>
              </a:rPr>
              <a:t>Non-parametric learning algorithm</a:t>
            </a:r>
            <a:r>
              <a:rPr lang="en-US" sz="2000" dirty="0">
                <a:solidFill>
                  <a:schemeClr val="bg1"/>
                </a:solidFill>
                <a:latin typeface="Bahnschrift SemiLight" panose="020B0502040204020203" pitchFamily="34" charset="0"/>
              </a:rPr>
              <a:t> − KNN is also a non-parametric learning algorithm because it doesn’t assume anything about the underlying data.</a:t>
            </a:r>
          </a:p>
        </p:txBody>
      </p:sp>
      <p:pic>
        <p:nvPicPr>
          <p:cNvPr id="2050" name="Picture 2" descr="Image result for knn">
            <a:extLst>
              <a:ext uri="{FF2B5EF4-FFF2-40B4-BE49-F238E27FC236}">
                <a16:creationId xmlns:a16="http://schemas.microsoft.com/office/drawing/2014/main" id="{FFB7305A-6B51-4487-AB70-5A6C9B42D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273" y="731297"/>
            <a:ext cx="4173985" cy="313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1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CDAAB9-090C-4012-B3F2-9AF98CC9E2FC}"/>
              </a:ext>
            </a:extLst>
          </p:cNvPr>
          <p:cNvPicPr>
            <a:picLocks noChangeAspect="1"/>
          </p:cNvPicPr>
          <p:nvPr/>
        </p:nvPicPr>
        <p:blipFill>
          <a:blip r:embed="rId2"/>
          <a:stretch>
            <a:fillRect/>
          </a:stretch>
        </p:blipFill>
        <p:spPr>
          <a:xfrm>
            <a:off x="0" y="1106"/>
            <a:ext cx="12192000" cy="6856894"/>
          </a:xfrm>
          <a:prstGeom prst="rect">
            <a:avLst/>
          </a:prstGeom>
        </p:spPr>
      </p:pic>
      <p:sp>
        <p:nvSpPr>
          <p:cNvPr id="3" name="TextBox 2">
            <a:extLst>
              <a:ext uri="{FF2B5EF4-FFF2-40B4-BE49-F238E27FC236}">
                <a16:creationId xmlns:a16="http://schemas.microsoft.com/office/drawing/2014/main" id="{2D9D4216-4BC6-4A50-B52F-488030B7A86F}"/>
              </a:ext>
            </a:extLst>
          </p:cNvPr>
          <p:cNvSpPr txBox="1"/>
          <p:nvPr/>
        </p:nvSpPr>
        <p:spPr>
          <a:xfrm>
            <a:off x="270209" y="244435"/>
            <a:ext cx="11079332" cy="6463308"/>
          </a:xfrm>
          <a:prstGeom prst="rect">
            <a:avLst/>
          </a:prstGeom>
          <a:solidFill>
            <a:schemeClr val="accent4">
              <a:lumMod val="20000"/>
              <a:lumOff val="80000"/>
            </a:schemeClr>
          </a:solidFill>
        </p:spPr>
        <p:txBody>
          <a:bodyPr wrap="square" rtlCol="0">
            <a:spAutoFit/>
          </a:bodyPr>
          <a:lstStyle/>
          <a:p>
            <a:r>
              <a:rPr lang="en-IN" dirty="0">
                <a:solidFill>
                  <a:schemeClr val="bg1"/>
                </a:solidFill>
              </a:rPr>
              <a:t>KNN  FLOWCHART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p:txBody>
      </p:sp>
      <p:sp>
        <p:nvSpPr>
          <p:cNvPr id="4" name="Oval 3">
            <a:extLst>
              <a:ext uri="{FF2B5EF4-FFF2-40B4-BE49-F238E27FC236}">
                <a16:creationId xmlns:a16="http://schemas.microsoft.com/office/drawing/2014/main" id="{CBFD8116-D529-4AA0-AE3E-E35660B089B7}"/>
              </a:ext>
            </a:extLst>
          </p:cNvPr>
          <p:cNvSpPr/>
          <p:nvPr/>
        </p:nvSpPr>
        <p:spPr>
          <a:xfrm>
            <a:off x="5122415" y="379519"/>
            <a:ext cx="1065320" cy="4172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cxnSp>
        <p:nvCxnSpPr>
          <p:cNvPr id="6" name="Straight Arrow Connector 5">
            <a:extLst>
              <a:ext uri="{FF2B5EF4-FFF2-40B4-BE49-F238E27FC236}">
                <a16:creationId xmlns:a16="http://schemas.microsoft.com/office/drawing/2014/main" id="{C1F94C6D-9C0F-429D-8E43-699D11AFF912}"/>
              </a:ext>
            </a:extLst>
          </p:cNvPr>
          <p:cNvCxnSpPr/>
          <p:nvPr/>
        </p:nvCxnSpPr>
        <p:spPr>
          <a:xfrm>
            <a:off x="5655075" y="796770"/>
            <a:ext cx="0" cy="390617"/>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Flowchart: Data 6">
            <a:extLst>
              <a:ext uri="{FF2B5EF4-FFF2-40B4-BE49-F238E27FC236}">
                <a16:creationId xmlns:a16="http://schemas.microsoft.com/office/drawing/2014/main" id="{4C149275-7D91-4F5F-939E-B94F8C8FC7E3}"/>
              </a:ext>
            </a:extLst>
          </p:cNvPr>
          <p:cNvSpPr/>
          <p:nvPr/>
        </p:nvSpPr>
        <p:spPr>
          <a:xfrm>
            <a:off x="4189153" y="1188497"/>
            <a:ext cx="2858220" cy="39061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Read the no. of clusters(k)</a:t>
            </a:r>
          </a:p>
        </p:txBody>
      </p:sp>
      <p:cxnSp>
        <p:nvCxnSpPr>
          <p:cNvPr id="9" name="Straight Arrow Connector 8">
            <a:extLst>
              <a:ext uri="{FF2B5EF4-FFF2-40B4-BE49-F238E27FC236}">
                <a16:creationId xmlns:a16="http://schemas.microsoft.com/office/drawing/2014/main" id="{83687169-131D-4CA9-A86E-6DA1754B176A}"/>
              </a:ext>
            </a:extLst>
          </p:cNvPr>
          <p:cNvCxnSpPr>
            <a:cxnSpLocks/>
          </p:cNvCxnSpPr>
          <p:nvPr/>
        </p:nvCxnSpPr>
        <p:spPr>
          <a:xfrm>
            <a:off x="5672830" y="1579115"/>
            <a:ext cx="0" cy="329585"/>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lowchart: Decision 10">
            <a:extLst>
              <a:ext uri="{FF2B5EF4-FFF2-40B4-BE49-F238E27FC236}">
                <a16:creationId xmlns:a16="http://schemas.microsoft.com/office/drawing/2014/main" id="{86AADC70-3546-471D-85BC-FCBBD5A75181}"/>
              </a:ext>
            </a:extLst>
          </p:cNvPr>
          <p:cNvSpPr/>
          <p:nvPr/>
        </p:nvSpPr>
        <p:spPr>
          <a:xfrm>
            <a:off x="4552025" y="1930899"/>
            <a:ext cx="2241610" cy="57038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while i&lt;=max_iter</a:t>
            </a:r>
          </a:p>
        </p:txBody>
      </p:sp>
      <p:cxnSp>
        <p:nvCxnSpPr>
          <p:cNvPr id="13" name="Straight Arrow Connector 12">
            <a:extLst>
              <a:ext uri="{FF2B5EF4-FFF2-40B4-BE49-F238E27FC236}">
                <a16:creationId xmlns:a16="http://schemas.microsoft.com/office/drawing/2014/main" id="{E7895570-E8C0-415A-8FD6-E575738DD54B}"/>
              </a:ext>
            </a:extLst>
          </p:cNvPr>
          <p:cNvCxnSpPr/>
          <p:nvPr/>
        </p:nvCxnSpPr>
        <p:spPr>
          <a:xfrm>
            <a:off x="5672830" y="2501285"/>
            <a:ext cx="0" cy="379524"/>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3B36B13-41F5-4025-8316-F18534EA2A41}"/>
              </a:ext>
            </a:extLst>
          </p:cNvPr>
          <p:cNvSpPr/>
          <p:nvPr/>
        </p:nvSpPr>
        <p:spPr>
          <a:xfrm>
            <a:off x="4096496" y="2902994"/>
            <a:ext cx="3152667" cy="548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a:p>
            <a:pPr algn="ctr"/>
            <a:r>
              <a:rPr lang="en-IN" sz="1400" dirty="0"/>
              <a:t>Random initialization of the cluster centroids</a:t>
            </a:r>
          </a:p>
          <a:p>
            <a:pPr algn="ctr"/>
            <a:endParaRPr lang="en-IN" dirty="0"/>
          </a:p>
        </p:txBody>
      </p:sp>
      <p:cxnSp>
        <p:nvCxnSpPr>
          <p:cNvPr id="17" name="Straight Arrow Connector 16">
            <a:extLst>
              <a:ext uri="{FF2B5EF4-FFF2-40B4-BE49-F238E27FC236}">
                <a16:creationId xmlns:a16="http://schemas.microsoft.com/office/drawing/2014/main" id="{A3148481-E5A2-4513-A5CC-7BFC27A9EDB1}"/>
              </a:ext>
            </a:extLst>
          </p:cNvPr>
          <p:cNvCxnSpPr>
            <a:cxnSpLocks/>
            <a:stCxn id="14" idx="2"/>
          </p:cNvCxnSpPr>
          <p:nvPr/>
        </p:nvCxnSpPr>
        <p:spPr>
          <a:xfrm>
            <a:off x="5672830" y="3451195"/>
            <a:ext cx="0" cy="351784"/>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E793B6-6987-4B19-A3D5-958CA783F82F}"/>
              </a:ext>
            </a:extLst>
          </p:cNvPr>
          <p:cNvSpPr/>
          <p:nvPr/>
        </p:nvSpPr>
        <p:spPr>
          <a:xfrm>
            <a:off x="3953895" y="3793536"/>
            <a:ext cx="3587673"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Cluster assignment step(</a:t>
            </a:r>
            <a:r>
              <a:rPr lang="en-US" sz="1400" dirty="0"/>
              <a:t>(find the k nearest neighbors to the test data and set label class of k to the test data)</a:t>
            </a:r>
            <a:endParaRPr lang="en-IN" sz="1400" dirty="0"/>
          </a:p>
        </p:txBody>
      </p:sp>
      <p:cxnSp>
        <p:nvCxnSpPr>
          <p:cNvPr id="27" name="Straight Arrow Connector 26">
            <a:extLst>
              <a:ext uri="{FF2B5EF4-FFF2-40B4-BE49-F238E27FC236}">
                <a16:creationId xmlns:a16="http://schemas.microsoft.com/office/drawing/2014/main" id="{BB55C6FE-C6D3-46D5-925F-64B10985848E}"/>
              </a:ext>
            </a:extLst>
          </p:cNvPr>
          <p:cNvCxnSpPr/>
          <p:nvPr/>
        </p:nvCxnSpPr>
        <p:spPr>
          <a:xfrm>
            <a:off x="5672829" y="4432728"/>
            <a:ext cx="0" cy="343458"/>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A52841-E095-45B9-BD00-C97566645130}"/>
              </a:ext>
            </a:extLst>
          </p:cNvPr>
          <p:cNvSpPr/>
          <p:nvPr/>
        </p:nvSpPr>
        <p:spPr>
          <a:xfrm>
            <a:off x="3953895" y="4775069"/>
            <a:ext cx="3587673" cy="532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move cluster centroid step(Update the new position of the cluster centroids according to the cluster assignment step)</a:t>
            </a:r>
            <a:endParaRPr lang="en-IN" sz="1200" dirty="0"/>
          </a:p>
        </p:txBody>
      </p:sp>
      <p:pic>
        <p:nvPicPr>
          <p:cNvPr id="29" name="Picture 28">
            <a:extLst>
              <a:ext uri="{FF2B5EF4-FFF2-40B4-BE49-F238E27FC236}">
                <a16:creationId xmlns:a16="http://schemas.microsoft.com/office/drawing/2014/main" id="{22ABAEDA-0BEE-46E2-922A-1E145880E1CC}"/>
              </a:ext>
            </a:extLst>
          </p:cNvPr>
          <p:cNvPicPr>
            <a:picLocks noChangeAspect="1"/>
          </p:cNvPicPr>
          <p:nvPr/>
        </p:nvPicPr>
        <p:blipFill>
          <a:blip r:embed="rId3"/>
          <a:stretch>
            <a:fillRect/>
          </a:stretch>
        </p:blipFill>
        <p:spPr>
          <a:xfrm>
            <a:off x="5798038" y="2557994"/>
            <a:ext cx="504825" cy="266700"/>
          </a:xfrm>
          <a:prstGeom prst="rect">
            <a:avLst/>
          </a:prstGeom>
        </p:spPr>
      </p:pic>
      <p:cxnSp>
        <p:nvCxnSpPr>
          <p:cNvPr id="31" name="Straight Connector 30">
            <a:extLst>
              <a:ext uri="{FF2B5EF4-FFF2-40B4-BE49-F238E27FC236}">
                <a16:creationId xmlns:a16="http://schemas.microsoft.com/office/drawing/2014/main" id="{7D3ED695-ED3E-45EE-810F-1F31C6990B1D}"/>
              </a:ext>
            </a:extLst>
          </p:cNvPr>
          <p:cNvCxnSpPr/>
          <p:nvPr/>
        </p:nvCxnSpPr>
        <p:spPr>
          <a:xfrm>
            <a:off x="7541568" y="5041399"/>
            <a:ext cx="1442634" cy="0"/>
          </a:xfrm>
          <a:prstGeom prst="line">
            <a:avLst/>
          </a:prstGeom>
          <a:ln>
            <a:solidFill>
              <a:schemeClr val="accent1">
                <a:alpha val="60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5AB819E-8671-4655-B6F1-FC05D9D245BE}"/>
              </a:ext>
            </a:extLst>
          </p:cNvPr>
          <p:cNvCxnSpPr>
            <a:cxnSpLocks/>
          </p:cNvCxnSpPr>
          <p:nvPr/>
        </p:nvCxnSpPr>
        <p:spPr>
          <a:xfrm flipV="1">
            <a:off x="8984202" y="2209763"/>
            <a:ext cx="0" cy="2831636"/>
          </a:xfrm>
          <a:prstGeom prst="line">
            <a:avLst/>
          </a:prstGeom>
          <a:ln>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B9742E8-9EBC-4E66-AB55-6896DBBD621A}"/>
              </a:ext>
            </a:extLst>
          </p:cNvPr>
          <p:cNvCxnSpPr>
            <a:cxnSpLocks/>
          </p:cNvCxnSpPr>
          <p:nvPr/>
        </p:nvCxnSpPr>
        <p:spPr>
          <a:xfrm flipH="1">
            <a:off x="6793636" y="2209763"/>
            <a:ext cx="2190566" cy="6329"/>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48EFFA-5329-443A-AE60-DC6D731E38E4}"/>
              </a:ext>
            </a:extLst>
          </p:cNvPr>
          <p:cNvCxnSpPr>
            <a:stCxn id="11" idx="1"/>
          </p:cNvCxnSpPr>
          <p:nvPr/>
        </p:nvCxnSpPr>
        <p:spPr>
          <a:xfrm flipH="1" flipV="1">
            <a:off x="1926454" y="2209763"/>
            <a:ext cx="2625571" cy="6329"/>
          </a:xfrm>
          <a:prstGeom prst="line">
            <a:avLst/>
          </a:prstGeom>
          <a:ln>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EEDA1B-97E2-441D-8948-CD05CC447AE3}"/>
              </a:ext>
            </a:extLst>
          </p:cNvPr>
          <p:cNvCxnSpPr/>
          <p:nvPr/>
        </p:nvCxnSpPr>
        <p:spPr>
          <a:xfrm>
            <a:off x="1935332" y="2209763"/>
            <a:ext cx="0" cy="3649499"/>
          </a:xfrm>
          <a:prstGeom prst="line">
            <a:avLst/>
          </a:prstGeom>
          <a:ln>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0368850-F784-47F0-A386-9EBC777D19C6}"/>
              </a:ext>
            </a:extLst>
          </p:cNvPr>
          <p:cNvCxnSpPr/>
          <p:nvPr/>
        </p:nvCxnSpPr>
        <p:spPr>
          <a:xfrm>
            <a:off x="1926454" y="5859262"/>
            <a:ext cx="2902998" cy="0"/>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Alternate Process 43">
            <a:extLst>
              <a:ext uri="{FF2B5EF4-FFF2-40B4-BE49-F238E27FC236}">
                <a16:creationId xmlns:a16="http://schemas.microsoft.com/office/drawing/2014/main" id="{D27E3F39-F278-47EB-86AF-B318F1D86639}"/>
              </a:ext>
            </a:extLst>
          </p:cNvPr>
          <p:cNvSpPr/>
          <p:nvPr/>
        </p:nvSpPr>
        <p:spPr>
          <a:xfrm>
            <a:off x="4845540" y="5663953"/>
            <a:ext cx="1928669" cy="39727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Best solution</a:t>
            </a:r>
          </a:p>
        </p:txBody>
      </p:sp>
      <p:cxnSp>
        <p:nvCxnSpPr>
          <p:cNvPr id="46" name="Straight Arrow Connector 45">
            <a:extLst>
              <a:ext uri="{FF2B5EF4-FFF2-40B4-BE49-F238E27FC236}">
                <a16:creationId xmlns:a16="http://schemas.microsoft.com/office/drawing/2014/main" id="{3B2546D0-724A-490F-8C67-1B968B154DDA}"/>
              </a:ext>
            </a:extLst>
          </p:cNvPr>
          <p:cNvCxnSpPr/>
          <p:nvPr/>
        </p:nvCxnSpPr>
        <p:spPr>
          <a:xfrm>
            <a:off x="5747731" y="6061230"/>
            <a:ext cx="0" cy="233038"/>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3A2A52BB-567F-4F56-BD20-35D3F0F13113}"/>
              </a:ext>
            </a:extLst>
          </p:cNvPr>
          <p:cNvSpPr/>
          <p:nvPr/>
        </p:nvSpPr>
        <p:spPr>
          <a:xfrm>
            <a:off x="5228947" y="6266830"/>
            <a:ext cx="1073915" cy="2837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end</a:t>
            </a:r>
          </a:p>
        </p:txBody>
      </p:sp>
      <p:pic>
        <p:nvPicPr>
          <p:cNvPr id="48" name="Picture 47">
            <a:extLst>
              <a:ext uri="{FF2B5EF4-FFF2-40B4-BE49-F238E27FC236}">
                <a16:creationId xmlns:a16="http://schemas.microsoft.com/office/drawing/2014/main" id="{9F30661B-2ABF-4538-B349-E2D77483F16A}"/>
              </a:ext>
            </a:extLst>
          </p:cNvPr>
          <p:cNvPicPr>
            <a:picLocks noChangeAspect="1"/>
          </p:cNvPicPr>
          <p:nvPr/>
        </p:nvPicPr>
        <p:blipFill>
          <a:blip r:embed="rId4"/>
          <a:stretch>
            <a:fillRect/>
          </a:stretch>
        </p:blipFill>
        <p:spPr>
          <a:xfrm>
            <a:off x="1371602" y="3114675"/>
            <a:ext cx="428625" cy="314325"/>
          </a:xfrm>
          <a:prstGeom prst="rect">
            <a:avLst/>
          </a:prstGeom>
        </p:spPr>
      </p:pic>
    </p:spTree>
    <p:extLst>
      <p:ext uri="{BB962C8B-B14F-4D97-AF65-F5344CB8AC3E}">
        <p14:creationId xmlns:p14="http://schemas.microsoft.com/office/powerpoint/2010/main" val="1420322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EB91C-8DC5-4510-851F-F3AE798EAECC}"/>
              </a:ext>
            </a:extLst>
          </p:cNvPr>
          <p:cNvPicPr>
            <a:picLocks noChangeAspect="1"/>
          </p:cNvPicPr>
          <p:nvPr/>
        </p:nvPicPr>
        <p:blipFill>
          <a:blip r:embed="rId2"/>
          <a:stretch>
            <a:fillRect/>
          </a:stretch>
        </p:blipFill>
        <p:spPr>
          <a:xfrm>
            <a:off x="0" y="553"/>
            <a:ext cx="12192000" cy="6856894"/>
          </a:xfrm>
          <a:prstGeom prst="rect">
            <a:avLst/>
          </a:prstGeom>
        </p:spPr>
      </p:pic>
      <p:sp>
        <p:nvSpPr>
          <p:cNvPr id="3" name="TextBox 2">
            <a:extLst>
              <a:ext uri="{FF2B5EF4-FFF2-40B4-BE49-F238E27FC236}">
                <a16:creationId xmlns:a16="http://schemas.microsoft.com/office/drawing/2014/main" id="{1F37ACB0-E46B-4777-8A05-E9BAA512FCA2}"/>
              </a:ext>
            </a:extLst>
          </p:cNvPr>
          <p:cNvSpPr txBox="1"/>
          <p:nvPr/>
        </p:nvSpPr>
        <p:spPr>
          <a:xfrm flipH="1">
            <a:off x="506025" y="142042"/>
            <a:ext cx="10919535" cy="6134469"/>
          </a:xfrm>
          <a:prstGeom prst="rect">
            <a:avLst/>
          </a:prstGeom>
          <a:solidFill>
            <a:schemeClr val="accent4">
              <a:lumMod val="20000"/>
              <a:lumOff val="80000"/>
            </a:schemeClr>
          </a:solidFill>
        </p:spPr>
        <p:txBody>
          <a:bodyPr wrap="square" rtlCol="0">
            <a:spAutoFit/>
          </a:bodyPr>
          <a:lstStyle/>
          <a:p>
            <a:endParaRPr lang="en-IN" dirty="0"/>
          </a:p>
        </p:txBody>
      </p:sp>
      <p:pic>
        <p:nvPicPr>
          <p:cNvPr id="5" name="Picture 4">
            <a:extLst>
              <a:ext uri="{FF2B5EF4-FFF2-40B4-BE49-F238E27FC236}">
                <a16:creationId xmlns:a16="http://schemas.microsoft.com/office/drawing/2014/main" id="{DB20FFD1-CFC0-4B68-9017-D9BF71EC4397}"/>
              </a:ext>
            </a:extLst>
          </p:cNvPr>
          <p:cNvPicPr>
            <a:picLocks noChangeAspect="1"/>
          </p:cNvPicPr>
          <p:nvPr/>
        </p:nvPicPr>
        <p:blipFill>
          <a:blip r:embed="rId3"/>
          <a:stretch>
            <a:fillRect/>
          </a:stretch>
        </p:blipFill>
        <p:spPr>
          <a:xfrm>
            <a:off x="993742" y="1047011"/>
            <a:ext cx="9944100" cy="4000500"/>
          </a:xfrm>
          <a:prstGeom prst="rect">
            <a:avLst/>
          </a:prstGeom>
        </p:spPr>
      </p:pic>
    </p:spTree>
    <p:extLst>
      <p:ext uri="{BB962C8B-B14F-4D97-AF65-F5344CB8AC3E}">
        <p14:creationId xmlns:p14="http://schemas.microsoft.com/office/powerpoint/2010/main" val="3815979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5759-311C-4647-BA69-FDAAA390A682}"/>
              </a:ext>
            </a:extLst>
          </p:cNvPr>
          <p:cNvPicPr>
            <a:picLocks noChangeAspect="1"/>
          </p:cNvPicPr>
          <p:nvPr/>
        </p:nvPicPr>
        <p:blipFill>
          <a:blip r:embed="rId2"/>
          <a:stretch>
            <a:fillRect/>
          </a:stretch>
        </p:blipFill>
        <p:spPr>
          <a:xfrm>
            <a:off x="0" y="553"/>
            <a:ext cx="12192000" cy="6856894"/>
          </a:xfrm>
          <a:prstGeom prst="rect">
            <a:avLst/>
          </a:prstGeom>
        </p:spPr>
      </p:pic>
      <p:sp>
        <p:nvSpPr>
          <p:cNvPr id="3" name="TextBox 2">
            <a:extLst>
              <a:ext uri="{FF2B5EF4-FFF2-40B4-BE49-F238E27FC236}">
                <a16:creationId xmlns:a16="http://schemas.microsoft.com/office/drawing/2014/main" id="{76EFF1BB-D6DD-434D-8FC8-EF3A2CAA67D1}"/>
              </a:ext>
            </a:extLst>
          </p:cNvPr>
          <p:cNvSpPr txBox="1"/>
          <p:nvPr/>
        </p:nvSpPr>
        <p:spPr>
          <a:xfrm>
            <a:off x="337351" y="275208"/>
            <a:ext cx="10546672" cy="6161103"/>
          </a:xfrm>
          <a:prstGeom prst="rect">
            <a:avLst/>
          </a:prstGeom>
          <a:solidFill>
            <a:schemeClr val="accent4">
              <a:lumMod val="20000"/>
              <a:lumOff val="80000"/>
            </a:schemeClr>
          </a:solidFill>
        </p:spPr>
        <p:txBody>
          <a:bodyPr wrap="square" rtlCol="0">
            <a:spAutoFit/>
          </a:bodyPr>
          <a:lstStyle/>
          <a:p>
            <a:endParaRPr lang="en-IN" dirty="0"/>
          </a:p>
        </p:txBody>
      </p:sp>
      <p:pic>
        <p:nvPicPr>
          <p:cNvPr id="6" name="Picture 5">
            <a:extLst>
              <a:ext uri="{FF2B5EF4-FFF2-40B4-BE49-F238E27FC236}">
                <a16:creationId xmlns:a16="http://schemas.microsoft.com/office/drawing/2014/main" id="{7330DDBC-040C-4042-AB1E-70373739427B}"/>
              </a:ext>
            </a:extLst>
          </p:cNvPr>
          <p:cNvPicPr>
            <a:picLocks noChangeAspect="1"/>
          </p:cNvPicPr>
          <p:nvPr/>
        </p:nvPicPr>
        <p:blipFill>
          <a:blip r:embed="rId3"/>
          <a:stretch>
            <a:fillRect/>
          </a:stretch>
        </p:blipFill>
        <p:spPr>
          <a:xfrm>
            <a:off x="2245542" y="1184290"/>
            <a:ext cx="6067425" cy="4010025"/>
          </a:xfrm>
          <a:prstGeom prst="rect">
            <a:avLst/>
          </a:prstGeom>
        </p:spPr>
      </p:pic>
    </p:spTree>
    <p:extLst>
      <p:ext uri="{BB962C8B-B14F-4D97-AF65-F5344CB8AC3E}">
        <p14:creationId xmlns:p14="http://schemas.microsoft.com/office/powerpoint/2010/main" val="3011094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1AA89A-A300-4BC7-B539-0E05E6D85185}"/>
              </a:ext>
            </a:extLst>
          </p:cNvPr>
          <p:cNvPicPr>
            <a:picLocks noChangeAspect="1"/>
          </p:cNvPicPr>
          <p:nvPr/>
        </p:nvPicPr>
        <p:blipFill>
          <a:blip r:embed="rId2"/>
          <a:stretch>
            <a:fillRect/>
          </a:stretch>
        </p:blipFill>
        <p:spPr>
          <a:xfrm>
            <a:off x="0" y="1106"/>
            <a:ext cx="12192000" cy="6856894"/>
          </a:xfrm>
          <a:prstGeom prst="rect">
            <a:avLst/>
          </a:prstGeom>
        </p:spPr>
      </p:pic>
      <p:sp>
        <p:nvSpPr>
          <p:cNvPr id="4" name="TextBox 3">
            <a:extLst>
              <a:ext uri="{FF2B5EF4-FFF2-40B4-BE49-F238E27FC236}">
                <a16:creationId xmlns:a16="http://schemas.microsoft.com/office/drawing/2014/main" id="{C1AC1DE9-3C67-43FA-B6CF-FC3E2460D36D}"/>
              </a:ext>
            </a:extLst>
          </p:cNvPr>
          <p:cNvSpPr txBox="1"/>
          <p:nvPr/>
        </p:nvSpPr>
        <p:spPr>
          <a:xfrm>
            <a:off x="461640" y="426128"/>
            <a:ext cx="9827580" cy="6217087"/>
          </a:xfrm>
          <a:prstGeom prst="rect">
            <a:avLst/>
          </a:prstGeom>
          <a:solidFill>
            <a:schemeClr val="accent4">
              <a:lumMod val="20000"/>
              <a:lumOff val="80000"/>
            </a:schemeClr>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solidFill>
                <a:schemeClr val="bg1"/>
              </a:solidFill>
              <a:latin typeface="Bahnschrift SemiLight" panose="020B0502040204020203" pitchFamily="34" charset="0"/>
            </a:endParaRPr>
          </a:p>
          <a:p>
            <a:r>
              <a:rPr lang="en-IN" sz="2800" dirty="0">
                <a:solidFill>
                  <a:schemeClr val="bg1"/>
                </a:solidFill>
                <a:latin typeface="Bahnschrift SemiLight" panose="020B0502040204020203" pitchFamily="34" charset="0"/>
              </a:rPr>
              <a:t>Heart Disease Risk Prediction: 59.016%</a:t>
            </a:r>
          </a:p>
          <a:p>
            <a:r>
              <a:rPr lang="en-IN" sz="2800" dirty="0">
                <a:solidFill>
                  <a:schemeClr val="bg1"/>
                </a:solidFill>
                <a:latin typeface="Bahnschrift SemiLight" panose="020B0502040204020203" pitchFamily="34" charset="0"/>
              </a:rPr>
              <a:t>Test Accuracy obtained using KNN is: 90.16%</a:t>
            </a:r>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DD247F23-695F-4555-B7AC-CA4AA66764E4}"/>
              </a:ext>
            </a:extLst>
          </p:cNvPr>
          <p:cNvPicPr>
            <a:picLocks noChangeAspect="1"/>
          </p:cNvPicPr>
          <p:nvPr/>
        </p:nvPicPr>
        <p:blipFill>
          <a:blip r:embed="rId3"/>
          <a:stretch>
            <a:fillRect/>
          </a:stretch>
        </p:blipFill>
        <p:spPr>
          <a:xfrm>
            <a:off x="568171" y="1688930"/>
            <a:ext cx="9454718" cy="1438275"/>
          </a:xfrm>
          <a:prstGeom prst="rect">
            <a:avLst/>
          </a:prstGeom>
        </p:spPr>
      </p:pic>
    </p:spTree>
    <p:extLst>
      <p:ext uri="{BB962C8B-B14F-4D97-AF65-F5344CB8AC3E}">
        <p14:creationId xmlns:p14="http://schemas.microsoft.com/office/powerpoint/2010/main" val="4142294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BFD536-03E5-4539-8773-F6003904223D}"/>
              </a:ext>
            </a:extLst>
          </p:cNvPr>
          <p:cNvPicPr>
            <a:picLocks noChangeAspect="1"/>
          </p:cNvPicPr>
          <p:nvPr/>
        </p:nvPicPr>
        <p:blipFill>
          <a:blip r:embed="rId2"/>
          <a:stretch>
            <a:fillRect/>
          </a:stretch>
        </p:blipFill>
        <p:spPr>
          <a:xfrm>
            <a:off x="0" y="1106"/>
            <a:ext cx="12192000" cy="6856894"/>
          </a:xfrm>
          <a:prstGeom prst="rect">
            <a:avLst/>
          </a:prstGeom>
        </p:spPr>
      </p:pic>
      <p:sp>
        <p:nvSpPr>
          <p:cNvPr id="3" name="TextBox 2">
            <a:extLst>
              <a:ext uri="{FF2B5EF4-FFF2-40B4-BE49-F238E27FC236}">
                <a16:creationId xmlns:a16="http://schemas.microsoft.com/office/drawing/2014/main" id="{DC0066E6-DB68-4E41-A1B5-B42A1DD29976}"/>
              </a:ext>
            </a:extLst>
          </p:cNvPr>
          <p:cNvSpPr txBox="1"/>
          <p:nvPr/>
        </p:nvSpPr>
        <p:spPr>
          <a:xfrm>
            <a:off x="488270" y="479394"/>
            <a:ext cx="10839635" cy="6124754"/>
          </a:xfrm>
          <a:prstGeom prst="rect">
            <a:avLst/>
          </a:prstGeom>
          <a:solidFill>
            <a:schemeClr val="accent4">
              <a:lumMod val="20000"/>
              <a:lumOff val="80000"/>
            </a:schemeClr>
          </a:solidFill>
        </p:spPr>
        <p:txBody>
          <a:bodyPr wrap="square" rtlCol="0">
            <a:spAutoFit/>
          </a:bodyPr>
          <a:lstStyle/>
          <a:p>
            <a:r>
              <a:rPr lang="en-IN" sz="3200" dirty="0">
                <a:solidFill>
                  <a:schemeClr val="bg1"/>
                </a:solidFill>
                <a:latin typeface="Bahnschrift Light" panose="020B0502040204020203" pitchFamily="34" charset="0"/>
              </a:rPr>
              <a:t>3) Support Vector Machine(SVM)</a:t>
            </a: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a:p>
            <a:endParaRPr lang="en-IN"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093521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data analysis wallpaper">
            <a:extLst>
              <a:ext uri="{FF2B5EF4-FFF2-40B4-BE49-F238E27FC236}">
                <a16:creationId xmlns:a16="http://schemas.microsoft.com/office/drawing/2014/main" id="{C3B4AF8A-4E67-4F2B-BCFC-5589122CD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 y="0"/>
            <a:ext cx="12219214"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922071-F783-47C9-B0F4-168B1F111941}"/>
              </a:ext>
            </a:extLst>
          </p:cNvPr>
          <p:cNvSpPr txBox="1"/>
          <p:nvPr/>
        </p:nvSpPr>
        <p:spPr>
          <a:xfrm>
            <a:off x="457200" y="640081"/>
            <a:ext cx="10552176" cy="6247864"/>
          </a:xfrm>
          <a:prstGeom prst="rect">
            <a:avLst/>
          </a:prstGeom>
          <a:solidFill>
            <a:schemeClr val="tx2">
              <a:lumMod val="40000"/>
              <a:lumOff val="60000"/>
            </a:schemeClr>
          </a:solidFill>
        </p:spPr>
        <p:txBody>
          <a:bodyPr wrap="square" rtlCol="0">
            <a:spAutoFit/>
          </a:bodyPr>
          <a:lstStyle/>
          <a:p>
            <a:r>
              <a:rPr lang="en-IN" sz="4000" dirty="0">
                <a:solidFill>
                  <a:schemeClr val="bg1"/>
                </a:solidFill>
                <a:latin typeface="Bahnschrift Light" panose="020B0502040204020203" pitchFamily="34" charset="0"/>
              </a:rPr>
              <a:t>OBJECTIVE OF THE PROJECT</a:t>
            </a:r>
          </a:p>
          <a:p>
            <a:endParaRPr lang="en-IN" sz="4000" dirty="0">
              <a:solidFill>
                <a:schemeClr val="bg1"/>
              </a:solidFill>
            </a:endParaRPr>
          </a:p>
          <a:p>
            <a:endParaRPr lang="en-IN" sz="4000" dirty="0">
              <a:solidFill>
                <a:schemeClr val="bg1"/>
              </a:solidFill>
            </a:endParaRPr>
          </a:p>
          <a:p>
            <a:r>
              <a:rPr lang="en-US" sz="2800" dirty="0">
                <a:solidFill>
                  <a:schemeClr val="bg1"/>
                </a:solidFill>
                <a:latin typeface="Bahnschrift Light" panose="020B0502040204020203" pitchFamily="34" charset="0"/>
              </a:rPr>
              <a:t>The main objective of this article is the prediction heart disease using different classification algorithms such as  Logistic </a:t>
            </a:r>
            <a:r>
              <a:rPr lang="en-US" sz="2800" dirty="0" err="1">
                <a:solidFill>
                  <a:schemeClr val="bg1"/>
                </a:solidFill>
                <a:latin typeface="Bahnschrift Light" panose="020B0502040204020203" pitchFamily="34" charset="0"/>
              </a:rPr>
              <a:t>Rgerssion</a:t>
            </a:r>
            <a:r>
              <a:rPr lang="en-US" sz="2800" dirty="0">
                <a:solidFill>
                  <a:schemeClr val="bg1"/>
                </a:solidFill>
                <a:latin typeface="Bahnschrift Light" panose="020B0502040204020203" pitchFamily="34" charset="0"/>
              </a:rPr>
              <a:t> ,K-Nearest Neighbors(KNN), Support Vector Machine(SVM) and Naïve Bayesian Algorithm  .The evaluation metrics used is Confusion Matrix. These classification algorithms are applied to diagnose heart disease and measures the classification accuracy to evaluate the performance of characteristic selection methods.</a:t>
            </a:r>
          </a:p>
          <a:p>
            <a:endParaRPr lang="en-US" sz="2800" dirty="0">
              <a:solidFill>
                <a:schemeClr val="bg1"/>
              </a:solidFill>
              <a:latin typeface="Bahnschrift Light" panose="020B0502040204020203" pitchFamily="34" charset="0"/>
            </a:endParaRPr>
          </a:p>
          <a:p>
            <a:endParaRPr lang="en-US" sz="28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2914570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data analysis wallpaper">
            <a:extLst>
              <a:ext uri="{FF2B5EF4-FFF2-40B4-BE49-F238E27FC236}">
                <a16:creationId xmlns:a16="http://schemas.microsoft.com/office/drawing/2014/main" id="{00BBC035-D08E-4B68-9301-5C844960F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921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48EC1-7BE3-4847-B2D4-AAB6014D49D5}"/>
              </a:ext>
            </a:extLst>
          </p:cNvPr>
          <p:cNvSpPr txBox="1"/>
          <p:nvPr/>
        </p:nvSpPr>
        <p:spPr>
          <a:xfrm>
            <a:off x="390617" y="355108"/>
            <a:ext cx="10972800" cy="6186309"/>
          </a:xfrm>
          <a:prstGeom prst="rect">
            <a:avLst/>
          </a:prstGeom>
          <a:solidFill>
            <a:schemeClr val="accent5">
              <a:lumMod val="40000"/>
              <a:lumOff val="60000"/>
            </a:schemeClr>
          </a:solidFill>
        </p:spPr>
        <p:txBody>
          <a:bodyPr wrap="square" rtlCol="0">
            <a:spAutoFit/>
          </a:bodyPr>
          <a:lstStyle/>
          <a:p>
            <a:r>
              <a:rPr lang="en-IN" sz="4400" dirty="0">
                <a:latin typeface="MS PGothic" panose="020B0600070205080204" pitchFamily="34" charset="-128"/>
                <a:ea typeface="MS PGothic" panose="020B0600070205080204" pitchFamily="34" charset="-128"/>
              </a:rPr>
              <a:t>                     </a:t>
            </a:r>
            <a:r>
              <a:rPr lang="en-IN" sz="4400" dirty="0">
                <a:solidFill>
                  <a:schemeClr val="bg1"/>
                </a:solidFill>
                <a:latin typeface="Copperplate Gothic Bold" panose="020E0705020206020404" pitchFamily="34" charset="0"/>
                <a:ea typeface="Cambria Math" panose="02040503050406030204" pitchFamily="18" charset="0"/>
              </a:rPr>
              <a:t>Methodology</a:t>
            </a:r>
          </a:p>
          <a:p>
            <a:endParaRPr lang="en-IN" sz="3200" dirty="0">
              <a:solidFill>
                <a:schemeClr val="bg1"/>
              </a:solidFill>
              <a:latin typeface="Cambria Math" panose="02040503050406030204" pitchFamily="18" charset="0"/>
              <a:ea typeface="Cambria Math" panose="02040503050406030204" pitchFamily="18" charset="0"/>
            </a:endParaRPr>
          </a:p>
          <a:p>
            <a:pPr marL="457200" indent="-457200">
              <a:buFont typeface="Arial" panose="020B0604020202020204" pitchFamily="34" charset="0"/>
              <a:buChar char="•"/>
            </a:pPr>
            <a:r>
              <a:rPr lang="en-IN" sz="3200" dirty="0">
                <a:solidFill>
                  <a:schemeClr val="bg1"/>
                </a:solidFill>
                <a:latin typeface="Cambria Math" panose="02040503050406030204" pitchFamily="18" charset="0"/>
                <a:ea typeface="Cambria Math" panose="02040503050406030204" pitchFamily="18" charset="0"/>
              </a:rPr>
              <a:t> Import necessary libraries</a:t>
            </a:r>
          </a:p>
          <a:p>
            <a:endParaRPr lang="en-IN" sz="3200" dirty="0">
              <a:solidFill>
                <a:schemeClr val="bg1"/>
              </a:solidFill>
              <a:latin typeface="Cambria Math" panose="02040503050406030204" pitchFamily="18" charset="0"/>
              <a:ea typeface="Cambria Math" panose="02040503050406030204" pitchFamily="18" charset="0"/>
            </a:endParaRPr>
          </a:p>
          <a:p>
            <a:pPr marL="457200" indent="-457200">
              <a:buFont typeface="Arial" panose="020B0604020202020204" pitchFamily="34" charset="0"/>
              <a:buChar char="•"/>
            </a:pPr>
            <a:r>
              <a:rPr lang="en-IN" sz="3200" dirty="0">
                <a:solidFill>
                  <a:schemeClr val="bg1"/>
                </a:solidFill>
                <a:latin typeface="Cambria Math" panose="02040503050406030204" pitchFamily="18" charset="0"/>
                <a:ea typeface="Cambria Math" panose="02040503050406030204" pitchFamily="18" charset="0"/>
              </a:rPr>
              <a:t> Import Dataset .</a:t>
            </a:r>
            <a:r>
              <a:rPr lang="en-US" sz="3200" dirty="0">
                <a:solidFill>
                  <a:schemeClr val="bg1"/>
                </a:solidFill>
                <a:latin typeface="Cambria" panose="02040503050406030204" pitchFamily="18" charset="0"/>
                <a:ea typeface="Cambria" panose="02040503050406030204" pitchFamily="18" charset="0"/>
              </a:rPr>
              <a:t>Read the datasets, the data should contain different variables like age ,sex, cp(chest pain),slope, target. </a:t>
            </a:r>
          </a:p>
          <a:p>
            <a:pPr marL="457200" indent="-457200">
              <a:buFont typeface="Arial" panose="020B0604020202020204" pitchFamily="34" charset="0"/>
              <a:buChar char="•"/>
            </a:pPr>
            <a:endParaRPr lang="en-IN" sz="3200" dirty="0">
              <a:solidFill>
                <a:schemeClr val="bg1"/>
              </a:solidFill>
              <a:latin typeface="Cambria" panose="02040503050406030204" pitchFamily="18" charset="0"/>
              <a:ea typeface="Cambria" panose="02040503050406030204" pitchFamily="18" charset="0"/>
            </a:endParaRPr>
          </a:p>
          <a:p>
            <a:pPr marL="457200" indent="-457200">
              <a:buFont typeface="Arial" panose="020B0604020202020204" pitchFamily="34" charset="0"/>
              <a:buChar char="•"/>
            </a:pPr>
            <a:r>
              <a:rPr lang="en-IN" sz="3200" dirty="0">
                <a:solidFill>
                  <a:schemeClr val="bg1"/>
                </a:solidFill>
                <a:latin typeface="Cambria Math" panose="02040503050406030204" pitchFamily="18" charset="0"/>
                <a:ea typeface="Cambria Math" panose="02040503050406030204" pitchFamily="18" charset="0"/>
              </a:rPr>
              <a:t> Data Visualization using histogram distribution and bar  graph</a:t>
            </a:r>
          </a:p>
          <a:p>
            <a:endParaRPr lang="en-IN" sz="3200" dirty="0">
              <a:solidFill>
                <a:schemeClr val="bg1"/>
              </a:solidFill>
              <a:latin typeface="Cambria Math" panose="02040503050406030204" pitchFamily="18" charset="0"/>
              <a:ea typeface="Cambria Math" panose="02040503050406030204" pitchFamily="18" charset="0"/>
            </a:endParaRPr>
          </a:p>
          <a:p>
            <a:pPr marL="457200" indent="-457200">
              <a:buFont typeface="Arial" panose="020B0604020202020204" pitchFamily="34" charset="0"/>
              <a:buChar char="•"/>
            </a:pPr>
            <a:r>
              <a:rPr lang="en-IN" sz="3200" dirty="0">
                <a:solidFill>
                  <a:schemeClr val="bg1"/>
                </a:solidFill>
                <a:latin typeface="Cambria Math" panose="02040503050406030204" pitchFamily="18" charset="0"/>
                <a:ea typeface="Cambria Math" panose="02040503050406030204" pitchFamily="18" charset="0"/>
              </a:rPr>
              <a:t> Data Pre-processing: Here only Data Normalization  is used. Data Cleaning was not required</a:t>
            </a:r>
          </a:p>
        </p:txBody>
      </p:sp>
    </p:spTree>
    <p:extLst>
      <p:ext uri="{BB962C8B-B14F-4D97-AF65-F5344CB8AC3E}">
        <p14:creationId xmlns:p14="http://schemas.microsoft.com/office/powerpoint/2010/main" val="7205088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a analysis wallpaper">
            <a:extLst>
              <a:ext uri="{FF2B5EF4-FFF2-40B4-BE49-F238E27FC236}">
                <a16:creationId xmlns:a16="http://schemas.microsoft.com/office/drawing/2014/main" id="{DCEBEB44-559A-4C0B-A95B-266D55CE3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921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9A3A9C-DFB5-497D-8110-26F404A6B3B2}"/>
              </a:ext>
            </a:extLst>
          </p:cNvPr>
          <p:cNvSpPr txBox="1"/>
          <p:nvPr/>
        </p:nvSpPr>
        <p:spPr>
          <a:xfrm>
            <a:off x="514905" y="363984"/>
            <a:ext cx="10875145" cy="6401753"/>
          </a:xfrm>
          <a:prstGeom prst="rect">
            <a:avLst/>
          </a:prstGeom>
          <a:solidFill>
            <a:schemeClr val="accent5">
              <a:lumMod val="40000"/>
              <a:lumOff val="60000"/>
            </a:schemeClr>
          </a:solid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Cambria" panose="02040503050406030204" pitchFamily="18" charset="0"/>
                <a:ea typeface="Cambria" panose="02040503050406030204" pitchFamily="18" charset="0"/>
              </a:rPr>
              <a:t>The Machine Learning models used for the classification of cardiac diseases are as follows:</a:t>
            </a:r>
          </a:p>
          <a:p>
            <a:endParaRPr lang="en-US" sz="3200" dirty="0">
              <a:solidFill>
                <a:schemeClr val="bg1"/>
              </a:solidFill>
              <a:latin typeface="Cambria" panose="02040503050406030204" pitchFamily="18" charset="0"/>
              <a:ea typeface="Cambria" panose="02040503050406030204" pitchFamily="18" charset="0"/>
            </a:endParaRPr>
          </a:p>
          <a:p>
            <a:r>
              <a:rPr lang="en-US" sz="3200" dirty="0">
                <a:solidFill>
                  <a:schemeClr val="bg1"/>
                </a:solidFill>
                <a:latin typeface="Cambria" panose="02040503050406030204" pitchFamily="18" charset="0"/>
                <a:ea typeface="Cambria" panose="02040503050406030204" pitchFamily="18" charset="0"/>
              </a:rPr>
              <a:t>      i.)  Logistic Regression</a:t>
            </a:r>
          </a:p>
          <a:p>
            <a:endParaRPr lang="en-US" sz="3200" dirty="0">
              <a:solidFill>
                <a:schemeClr val="bg1"/>
              </a:solidFill>
              <a:latin typeface="Cambria" panose="02040503050406030204" pitchFamily="18" charset="0"/>
              <a:ea typeface="Cambria" panose="02040503050406030204" pitchFamily="18" charset="0"/>
            </a:endParaRPr>
          </a:p>
          <a:p>
            <a:r>
              <a:rPr lang="en-US" sz="3200" dirty="0">
                <a:solidFill>
                  <a:schemeClr val="bg1"/>
                </a:solidFill>
                <a:latin typeface="Cambria" panose="02040503050406030204" pitchFamily="18" charset="0"/>
                <a:ea typeface="Cambria" panose="02040503050406030204" pitchFamily="18" charset="0"/>
              </a:rPr>
              <a:t>      ii.)  Support Vector Machine(SVM)</a:t>
            </a:r>
          </a:p>
          <a:p>
            <a:endParaRPr lang="en-US" sz="3200" dirty="0">
              <a:solidFill>
                <a:schemeClr val="bg1"/>
              </a:solidFill>
              <a:latin typeface="Cambria" panose="02040503050406030204" pitchFamily="18" charset="0"/>
              <a:ea typeface="Cambria" panose="02040503050406030204" pitchFamily="18" charset="0"/>
            </a:endParaRPr>
          </a:p>
          <a:p>
            <a:r>
              <a:rPr lang="en-US" sz="3200" dirty="0">
                <a:solidFill>
                  <a:schemeClr val="bg1"/>
                </a:solidFill>
                <a:latin typeface="Cambria" panose="02040503050406030204" pitchFamily="18" charset="0"/>
                <a:ea typeface="Cambria" panose="02040503050406030204" pitchFamily="18" charset="0"/>
              </a:rPr>
              <a:t>      iii.)  K-Nearest Neighbors(KNN)</a:t>
            </a:r>
          </a:p>
          <a:p>
            <a:endParaRPr lang="en-US" sz="3200" dirty="0">
              <a:solidFill>
                <a:schemeClr val="bg1"/>
              </a:solidFill>
              <a:latin typeface="Cambria" panose="02040503050406030204" pitchFamily="18" charset="0"/>
              <a:ea typeface="Cambria" panose="02040503050406030204" pitchFamily="18" charset="0"/>
            </a:endParaRPr>
          </a:p>
          <a:p>
            <a:r>
              <a:rPr lang="en-US" sz="3200" dirty="0">
                <a:solidFill>
                  <a:schemeClr val="bg1"/>
                </a:solidFill>
                <a:latin typeface="Cambria" panose="02040503050406030204" pitchFamily="18" charset="0"/>
                <a:ea typeface="Cambria" panose="02040503050406030204" pitchFamily="18" charset="0"/>
              </a:rPr>
              <a:t>      iv.)   Naïve Bayesian Algorithm</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389519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a analysis wallpaper">
            <a:extLst>
              <a:ext uri="{FF2B5EF4-FFF2-40B4-BE49-F238E27FC236}">
                <a16:creationId xmlns:a16="http://schemas.microsoft.com/office/drawing/2014/main" id="{6BBBE504-7E19-401E-8D5C-FC064D276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921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68E433-5221-4FAA-8879-48A14C7992CB}"/>
              </a:ext>
            </a:extLst>
          </p:cNvPr>
          <p:cNvSpPr txBox="1"/>
          <p:nvPr/>
        </p:nvSpPr>
        <p:spPr>
          <a:xfrm>
            <a:off x="408373" y="0"/>
            <a:ext cx="11079332" cy="6832640"/>
          </a:xfrm>
          <a:prstGeom prst="rect">
            <a:avLst/>
          </a:prstGeom>
          <a:solidFill>
            <a:schemeClr val="accent5">
              <a:lumMod val="40000"/>
              <a:lumOff val="60000"/>
            </a:schemeClr>
          </a:solidFill>
        </p:spPr>
        <p:txBody>
          <a:bodyPr wrap="square" rtlCol="0">
            <a:spAutoFit/>
          </a:bodyPr>
          <a:lstStyle/>
          <a:p>
            <a:r>
              <a:rPr lang="en-IN" dirty="0"/>
              <a:t>                                               </a:t>
            </a:r>
            <a:r>
              <a:rPr lang="en-IN" sz="2400" dirty="0">
                <a:solidFill>
                  <a:schemeClr val="bg1"/>
                </a:solidFill>
                <a:latin typeface="Arial Rounded MT Bold" panose="020F0704030504030204" pitchFamily="34" charset="0"/>
              </a:rPr>
              <a:t>Main Flowchart Diagram</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4" name="Oval 3">
            <a:extLst>
              <a:ext uri="{FF2B5EF4-FFF2-40B4-BE49-F238E27FC236}">
                <a16:creationId xmlns:a16="http://schemas.microsoft.com/office/drawing/2014/main" id="{8F988B1E-9028-4A0E-8804-6F37B575D79E}"/>
              </a:ext>
            </a:extLst>
          </p:cNvPr>
          <p:cNvSpPr/>
          <p:nvPr/>
        </p:nvSpPr>
        <p:spPr>
          <a:xfrm>
            <a:off x="4376692" y="781235"/>
            <a:ext cx="994298" cy="390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cxnSp>
        <p:nvCxnSpPr>
          <p:cNvPr id="6" name="Straight Arrow Connector 5">
            <a:extLst>
              <a:ext uri="{FF2B5EF4-FFF2-40B4-BE49-F238E27FC236}">
                <a16:creationId xmlns:a16="http://schemas.microsoft.com/office/drawing/2014/main" id="{20705531-0D8A-4A39-87D9-7882BF428DED}"/>
              </a:ext>
            </a:extLst>
          </p:cNvPr>
          <p:cNvCxnSpPr/>
          <p:nvPr/>
        </p:nvCxnSpPr>
        <p:spPr>
          <a:xfrm>
            <a:off x="4864963" y="1171852"/>
            <a:ext cx="0" cy="381740"/>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A96777B-ED15-405F-830A-9A57BA65636B}"/>
              </a:ext>
            </a:extLst>
          </p:cNvPr>
          <p:cNvSpPr/>
          <p:nvPr/>
        </p:nvSpPr>
        <p:spPr>
          <a:xfrm>
            <a:off x="3950590" y="1532475"/>
            <a:ext cx="1846511"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Importing dataset</a:t>
            </a:r>
          </a:p>
        </p:txBody>
      </p:sp>
      <p:cxnSp>
        <p:nvCxnSpPr>
          <p:cNvPr id="12" name="Straight Arrow Connector 11">
            <a:extLst>
              <a:ext uri="{FF2B5EF4-FFF2-40B4-BE49-F238E27FC236}">
                <a16:creationId xmlns:a16="http://schemas.microsoft.com/office/drawing/2014/main" id="{9BB72017-2B66-402A-99B1-F92CE39FEB9A}"/>
              </a:ext>
            </a:extLst>
          </p:cNvPr>
          <p:cNvCxnSpPr/>
          <p:nvPr/>
        </p:nvCxnSpPr>
        <p:spPr>
          <a:xfrm>
            <a:off x="4873841" y="2127279"/>
            <a:ext cx="0" cy="381739"/>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08D2513-86D6-40A8-85E5-A63CEAEFB133}"/>
              </a:ext>
            </a:extLst>
          </p:cNvPr>
          <p:cNvSpPr/>
          <p:nvPr/>
        </p:nvSpPr>
        <p:spPr>
          <a:xfrm>
            <a:off x="3959504" y="2509018"/>
            <a:ext cx="1837597" cy="48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Pre-processing</a:t>
            </a:r>
          </a:p>
        </p:txBody>
      </p:sp>
      <p:cxnSp>
        <p:nvCxnSpPr>
          <p:cNvPr id="19" name="Straight Arrow Connector 18">
            <a:extLst>
              <a:ext uri="{FF2B5EF4-FFF2-40B4-BE49-F238E27FC236}">
                <a16:creationId xmlns:a16="http://schemas.microsoft.com/office/drawing/2014/main" id="{2BF76A0F-9D27-46BD-B48C-C91F1747FA63}"/>
              </a:ext>
            </a:extLst>
          </p:cNvPr>
          <p:cNvCxnSpPr/>
          <p:nvPr/>
        </p:nvCxnSpPr>
        <p:spPr>
          <a:xfrm>
            <a:off x="4873841" y="2997290"/>
            <a:ext cx="0" cy="305203"/>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B6859AB-FE9F-4543-BD59-2746DEE573DC}"/>
              </a:ext>
            </a:extLst>
          </p:cNvPr>
          <p:cNvSpPr/>
          <p:nvPr/>
        </p:nvSpPr>
        <p:spPr>
          <a:xfrm>
            <a:off x="1962009" y="3302493"/>
            <a:ext cx="6294262" cy="1242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Applying Classification Techniques</a:t>
            </a:r>
          </a:p>
          <a:p>
            <a:pPr algn="ctr"/>
            <a:endParaRPr lang="en-IN" dirty="0"/>
          </a:p>
          <a:p>
            <a:pPr algn="ctr"/>
            <a:endParaRPr lang="en-IN" dirty="0"/>
          </a:p>
        </p:txBody>
      </p:sp>
      <p:sp>
        <p:nvSpPr>
          <p:cNvPr id="21" name="Rectangle 20">
            <a:extLst>
              <a:ext uri="{FF2B5EF4-FFF2-40B4-BE49-F238E27FC236}">
                <a16:creationId xmlns:a16="http://schemas.microsoft.com/office/drawing/2014/main" id="{C3111DC1-1EC2-4735-ADD3-204B10695285}"/>
              </a:ext>
            </a:extLst>
          </p:cNvPr>
          <p:cNvSpPr/>
          <p:nvPr/>
        </p:nvSpPr>
        <p:spPr>
          <a:xfrm>
            <a:off x="2339316" y="3935026"/>
            <a:ext cx="1225145" cy="5060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400" dirty="0"/>
              <a:t>Logistic Regression</a:t>
            </a:r>
          </a:p>
        </p:txBody>
      </p:sp>
      <p:sp>
        <p:nvSpPr>
          <p:cNvPr id="22" name="Rectangle 21">
            <a:extLst>
              <a:ext uri="{FF2B5EF4-FFF2-40B4-BE49-F238E27FC236}">
                <a16:creationId xmlns:a16="http://schemas.microsoft.com/office/drawing/2014/main" id="{2630A013-801B-45B0-867A-AAC6A8767128}"/>
              </a:ext>
            </a:extLst>
          </p:cNvPr>
          <p:cNvSpPr/>
          <p:nvPr/>
        </p:nvSpPr>
        <p:spPr>
          <a:xfrm>
            <a:off x="3888464" y="3935026"/>
            <a:ext cx="1376038" cy="5060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KNN</a:t>
            </a:r>
          </a:p>
        </p:txBody>
      </p:sp>
      <p:sp>
        <p:nvSpPr>
          <p:cNvPr id="23" name="Rectangle 22">
            <a:extLst>
              <a:ext uri="{FF2B5EF4-FFF2-40B4-BE49-F238E27FC236}">
                <a16:creationId xmlns:a16="http://schemas.microsoft.com/office/drawing/2014/main" id="{F3A825C8-B321-47BB-BC4D-2CCC4B403B56}"/>
              </a:ext>
            </a:extLst>
          </p:cNvPr>
          <p:cNvSpPr/>
          <p:nvPr/>
        </p:nvSpPr>
        <p:spPr>
          <a:xfrm>
            <a:off x="5513095" y="3919490"/>
            <a:ext cx="1376038" cy="50602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IN" dirty="0"/>
              <a:t>SVM</a:t>
            </a:r>
          </a:p>
        </p:txBody>
      </p:sp>
      <p:sp>
        <p:nvSpPr>
          <p:cNvPr id="24" name="Rectangle 23">
            <a:extLst>
              <a:ext uri="{FF2B5EF4-FFF2-40B4-BE49-F238E27FC236}">
                <a16:creationId xmlns:a16="http://schemas.microsoft.com/office/drawing/2014/main" id="{00076278-B70F-4676-AE67-94F7137EFB8C}"/>
              </a:ext>
            </a:extLst>
          </p:cNvPr>
          <p:cNvSpPr/>
          <p:nvPr/>
        </p:nvSpPr>
        <p:spPr>
          <a:xfrm>
            <a:off x="7102180" y="3950563"/>
            <a:ext cx="1154091" cy="474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Naïve Bayes</a:t>
            </a:r>
          </a:p>
        </p:txBody>
      </p:sp>
      <p:cxnSp>
        <p:nvCxnSpPr>
          <p:cNvPr id="26" name="Straight Arrow Connector 25">
            <a:extLst>
              <a:ext uri="{FF2B5EF4-FFF2-40B4-BE49-F238E27FC236}">
                <a16:creationId xmlns:a16="http://schemas.microsoft.com/office/drawing/2014/main" id="{7CB93B9A-B75C-46AF-84DE-0E7117CE27EA}"/>
              </a:ext>
            </a:extLst>
          </p:cNvPr>
          <p:cNvCxnSpPr/>
          <p:nvPr/>
        </p:nvCxnSpPr>
        <p:spPr>
          <a:xfrm>
            <a:off x="4962617" y="4545367"/>
            <a:ext cx="0" cy="408373"/>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8C11EF3-A3CD-4E8A-8E7F-029A5DC6CE89}"/>
              </a:ext>
            </a:extLst>
          </p:cNvPr>
          <p:cNvSpPr/>
          <p:nvPr/>
        </p:nvSpPr>
        <p:spPr>
          <a:xfrm>
            <a:off x="3386878" y="4934400"/>
            <a:ext cx="34445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Comparison of the accuracies of the ML models</a:t>
            </a:r>
          </a:p>
        </p:txBody>
      </p:sp>
      <p:cxnSp>
        <p:nvCxnSpPr>
          <p:cNvPr id="30" name="Straight Arrow Connector 29">
            <a:extLst>
              <a:ext uri="{FF2B5EF4-FFF2-40B4-BE49-F238E27FC236}">
                <a16:creationId xmlns:a16="http://schemas.microsoft.com/office/drawing/2014/main" id="{2224584B-AD7A-4A6B-B11F-61F8213087D8}"/>
              </a:ext>
            </a:extLst>
          </p:cNvPr>
          <p:cNvCxnSpPr/>
          <p:nvPr/>
        </p:nvCxnSpPr>
        <p:spPr>
          <a:xfrm>
            <a:off x="5042517" y="5848800"/>
            <a:ext cx="0" cy="303425"/>
          </a:xfrm>
          <a:prstGeom prst="straightConnector1">
            <a:avLst/>
          </a:prstGeom>
          <a:ln>
            <a:solidFill>
              <a:schemeClr val="accent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5D1EFEA0-5EB4-41F6-BCB6-DB99A994B6F3}"/>
              </a:ext>
            </a:extLst>
          </p:cNvPr>
          <p:cNvSpPr/>
          <p:nvPr/>
        </p:nvSpPr>
        <p:spPr>
          <a:xfrm>
            <a:off x="4507659" y="6152225"/>
            <a:ext cx="1069715" cy="3551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end</a:t>
            </a:r>
          </a:p>
        </p:txBody>
      </p:sp>
    </p:spTree>
    <p:extLst>
      <p:ext uri="{BB962C8B-B14F-4D97-AF65-F5344CB8AC3E}">
        <p14:creationId xmlns:p14="http://schemas.microsoft.com/office/powerpoint/2010/main" val="3061047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a analysis wallpaper">
            <a:extLst>
              <a:ext uri="{FF2B5EF4-FFF2-40B4-BE49-F238E27FC236}">
                <a16:creationId xmlns:a16="http://schemas.microsoft.com/office/drawing/2014/main" id="{0F7CF44F-9019-4C82-9E1C-D3F570128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921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D5C861-8018-4817-AA49-CE4F8B48D204}"/>
              </a:ext>
            </a:extLst>
          </p:cNvPr>
          <p:cNvSpPr txBox="1"/>
          <p:nvPr/>
        </p:nvSpPr>
        <p:spPr>
          <a:xfrm>
            <a:off x="658427" y="215283"/>
            <a:ext cx="10875146" cy="6555641"/>
          </a:xfrm>
          <a:prstGeom prst="rect">
            <a:avLst/>
          </a:prstGeom>
          <a:solidFill>
            <a:schemeClr val="accent5">
              <a:lumMod val="40000"/>
              <a:lumOff val="60000"/>
            </a:schemeClr>
          </a:solidFill>
        </p:spPr>
        <p:txBody>
          <a:bodyPr wrap="square" rtlCol="0">
            <a:spAutoFit/>
          </a:bodyPr>
          <a:lstStyle/>
          <a:p>
            <a:r>
              <a:rPr lang="en-IN" dirty="0"/>
              <a:t>                                                 </a:t>
            </a:r>
            <a:r>
              <a:rPr lang="en-IN" sz="2800" dirty="0">
                <a:solidFill>
                  <a:schemeClr val="bg1"/>
                </a:solidFill>
                <a:latin typeface="Arial Rounded MT Bold" panose="020F0704030504030204" pitchFamily="34" charset="0"/>
              </a:rPr>
              <a:t>Sub Flowchart Diagram</a:t>
            </a:r>
          </a:p>
          <a:p>
            <a:endParaRPr lang="en-IN" sz="2800" dirty="0">
              <a:solidFill>
                <a:schemeClr val="bg1"/>
              </a:solidFill>
              <a:latin typeface="+mj-lt"/>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a:p>
            <a:endParaRPr lang="en-IN" sz="2800" dirty="0">
              <a:solidFill>
                <a:schemeClr val="bg1"/>
              </a:solidFill>
              <a:latin typeface="Arial Rounded MT Bold" panose="020F0704030504030204" pitchFamily="34" charset="0"/>
            </a:endParaRPr>
          </a:p>
        </p:txBody>
      </p:sp>
      <p:sp>
        <p:nvSpPr>
          <p:cNvPr id="4" name="Flowchart: Magnetic Disk 3">
            <a:extLst>
              <a:ext uri="{FF2B5EF4-FFF2-40B4-BE49-F238E27FC236}">
                <a16:creationId xmlns:a16="http://schemas.microsoft.com/office/drawing/2014/main" id="{47EFD4AA-ECD1-4235-8C49-27607CAD82F5}"/>
              </a:ext>
            </a:extLst>
          </p:cNvPr>
          <p:cNvSpPr/>
          <p:nvPr/>
        </p:nvSpPr>
        <p:spPr>
          <a:xfrm>
            <a:off x="4722920" y="958788"/>
            <a:ext cx="1189608" cy="94991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Training Dataset</a:t>
            </a:r>
          </a:p>
        </p:txBody>
      </p:sp>
      <p:sp>
        <p:nvSpPr>
          <p:cNvPr id="8" name="Arrow: Down 7">
            <a:extLst>
              <a:ext uri="{FF2B5EF4-FFF2-40B4-BE49-F238E27FC236}">
                <a16:creationId xmlns:a16="http://schemas.microsoft.com/office/drawing/2014/main" id="{ED9BE810-41F7-4F44-8556-065CA89EBB5D}"/>
              </a:ext>
            </a:extLst>
          </p:cNvPr>
          <p:cNvSpPr/>
          <p:nvPr/>
        </p:nvSpPr>
        <p:spPr>
          <a:xfrm>
            <a:off x="5264458" y="1908699"/>
            <a:ext cx="142043" cy="568171"/>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DFC02D52-9BF6-4BD0-AC2C-2A9BD3E72972}"/>
              </a:ext>
            </a:extLst>
          </p:cNvPr>
          <p:cNvSpPr/>
          <p:nvPr/>
        </p:nvSpPr>
        <p:spPr>
          <a:xfrm>
            <a:off x="3990512" y="2476870"/>
            <a:ext cx="2689934" cy="8078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Logistic Regression/KNN/SVM/Naïve Bayes Classifier</a:t>
            </a:r>
          </a:p>
        </p:txBody>
      </p:sp>
      <p:sp>
        <p:nvSpPr>
          <p:cNvPr id="10" name="Arrow: Down 9">
            <a:extLst>
              <a:ext uri="{FF2B5EF4-FFF2-40B4-BE49-F238E27FC236}">
                <a16:creationId xmlns:a16="http://schemas.microsoft.com/office/drawing/2014/main" id="{F2E02F08-E16E-4817-B012-4ECFDD72A1BC}"/>
              </a:ext>
            </a:extLst>
          </p:cNvPr>
          <p:cNvSpPr/>
          <p:nvPr/>
        </p:nvSpPr>
        <p:spPr>
          <a:xfrm>
            <a:off x="5264458" y="3284738"/>
            <a:ext cx="150921" cy="46163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Magnetic Disk 10">
            <a:extLst>
              <a:ext uri="{FF2B5EF4-FFF2-40B4-BE49-F238E27FC236}">
                <a16:creationId xmlns:a16="http://schemas.microsoft.com/office/drawing/2014/main" id="{BACFBB5E-FCA5-4DE9-8A5D-C10F5BD0EC70}"/>
              </a:ext>
            </a:extLst>
          </p:cNvPr>
          <p:cNvSpPr/>
          <p:nvPr/>
        </p:nvSpPr>
        <p:spPr>
          <a:xfrm>
            <a:off x="4758431" y="3726402"/>
            <a:ext cx="1154097" cy="887767"/>
          </a:xfrm>
          <a:prstGeom prst="flowChartMagneticDisk">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Testing Dataset</a:t>
            </a:r>
          </a:p>
        </p:txBody>
      </p:sp>
      <p:sp>
        <p:nvSpPr>
          <p:cNvPr id="12" name="Arrow: Down 11">
            <a:extLst>
              <a:ext uri="{FF2B5EF4-FFF2-40B4-BE49-F238E27FC236}">
                <a16:creationId xmlns:a16="http://schemas.microsoft.com/office/drawing/2014/main" id="{C1FC60AD-6728-4E60-B6F6-8CEB55C6E66D}"/>
              </a:ext>
            </a:extLst>
          </p:cNvPr>
          <p:cNvSpPr/>
          <p:nvPr/>
        </p:nvSpPr>
        <p:spPr>
          <a:xfrm>
            <a:off x="5264458" y="4614169"/>
            <a:ext cx="142043" cy="44166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18CF3368-F13F-4A1A-86A6-5942FB325503}"/>
              </a:ext>
            </a:extLst>
          </p:cNvPr>
          <p:cNvSpPr/>
          <p:nvPr/>
        </p:nvSpPr>
        <p:spPr>
          <a:xfrm>
            <a:off x="4310108" y="5055833"/>
            <a:ext cx="2015231" cy="6702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Heart Disease risk prediction</a:t>
            </a:r>
          </a:p>
        </p:txBody>
      </p:sp>
      <p:pic>
        <p:nvPicPr>
          <p:cNvPr id="14" name="Picture 13">
            <a:extLst>
              <a:ext uri="{FF2B5EF4-FFF2-40B4-BE49-F238E27FC236}">
                <a16:creationId xmlns:a16="http://schemas.microsoft.com/office/drawing/2014/main" id="{6003F154-CCDE-46F8-B9A8-9F5F59DD6C93}"/>
              </a:ext>
            </a:extLst>
          </p:cNvPr>
          <p:cNvPicPr>
            <a:picLocks noChangeAspect="1"/>
          </p:cNvPicPr>
          <p:nvPr/>
        </p:nvPicPr>
        <p:blipFill>
          <a:blip r:embed="rId3"/>
          <a:stretch>
            <a:fillRect/>
          </a:stretch>
        </p:blipFill>
        <p:spPr>
          <a:xfrm>
            <a:off x="5552981" y="4634503"/>
            <a:ext cx="1544715" cy="421330"/>
          </a:xfrm>
          <a:prstGeom prst="rect">
            <a:avLst/>
          </a:prstGeom>
        </p:spPr>
      </p:pic>
    </p:spTree>
    <p:extLst>
      <p:ext uri="{BB962C8B-B14F-4D97-AF65-F5344CB8AC3E}">
        <p14:creationId xmlns:p14="http://schemas.microsoft.com/office/powerpoint/2010/main" val="2414849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A45DCD-61AA-412A-AB8C-A9F6E9D79800}"/>
              </a:ext>
            </a:extLst>
          </p:cNvPr>
          <p:cNvSpPr/>
          <p:nvPr/>
        </p:nvSpPr>
        <p:spPr>
          <a:xfrm>
            <a:off x="0" y="0"/>
            <a:ext cx="1222455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B3CD4E9-0174-42B4-A097-03BDBF1781A6}"/>
              </a:ext>
            </a:extLst>
          </p:cNvPr>
          <p:cNvSpPr txBox="1"/>
          <p:nvPr/>
        </p:nvSpPr>
        <p:spPr>
          <a:xfrm>
            <a:off x="825623" y="541538"/>
            <a:ext cx="10244831" cy="6340197"/>
          </a:xfrm>
          <a:prstGeom prst="rect">
            <a:avLst/>
          </a:prstGeom>
          <a:blipFill>
            <a:blip r:embed="rId2"/>
            <a:tile tx="0" ty="0" sx="100000" sy="100000" flip="none" algn="tl"/>
          </a:blipFill>
        </p:spPr>
        <p:txBody>
          <a:bodyPr wrap="square" rtlCol="0">
            <a:spAutoFit/>
          </a:bodyPr>
          <a:lstStyle/>
          <a:p>
            <a:r>
              <a:rPr lang="en-IN" dirty="0"/>
              <a:t>                        </a:t>
            </a:r>
            <a:r>
              <a:rPr lang="en-IN" sz="2800" dirty="0">
                <a:latin typeface="Arial Rounded MT Bold" panose="020F0704030504030204" pitchFamily="34" charset="0"/>
              </a:rPr>
              <a:t>IMPORTING NECESSARY LIBRARIES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CA3FA8A6-191B-4A72-8DAD-4BBE4A88CEED}"/>
              </a:ext>
            </a:extLst>
          </p:cNvPr>
          <p:cNvPicPr>
            <a:picLocks noChangeAspect="1"/>
          </p:cNvPicPr>
          <p:nvPr/>
        </p:nvPicPr>
        <p:blipFill>
          <a:blip r:embed="rId3"/>
          <a:stretch>
            <a:fillRect/>
          </a:stretch>
        </p:blipFill>
        <p:spPr>
          <a:xfrm>
            <a:off x="961700" y="1681994"/>
            <a:ext cx="9972675" cy="3209925"/>
          </a:xfrm>
          <a:prstGeom prst="rect">
            <a:avLst/>
          </a:prstGeom>
        </p:spPr>
      </p:pic>
    </p:spTree>
    <p:extLst>
      <p:ext uri="{BB962C8B-B14F-4D97-AF65-F5344CB8AC3E}">
        <p14:creationId xmlns:p14="http://schemas.microsoft.com/office/powerpoint/2010/main" val="3599476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559E48-B891-4640-BB14-235EBA00481B}"/>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Lst>
          </a:blip>
          <a:stretch>
            <a:fillRect/>
          </a:stretch>
        </p:blipFill>
        <p:spPr>
          <a:xfrm>
            <a:off x="986" y="0"/>
            <a:ext cx="12190028" cy="6858000"/>
          </a:xfrm>
          <a:prstGeom prst="rect">
            <a:avLst/>
          </a:prstGeom>
        </p:spPr>
      </p:pic>
      <p:sp>
        <p:nvSpPr>
          <p:cNvPr id="7" name="TextBox 6">
            <a:extLst>
              <a:ext uri="{FF2B5EF4-FFF2-40B4-BE49-F238E27FC236}">
                <a16:creationId xmlns:a16="http://schemas.microsoft.com/office/drawing/2014/main" id="{5945B955-EF3A-4B1E-80D5-1DD59DA637AE}"/>
              </a:ext>
            </a:extLst>
          </p:cNvPr>
          <p:cNvSpPr txBox="1"/>
          <p:nvPr/>
        </p:nvSpPr>
        <p:spPr>
          <a:xfrm>
            <a:off x="2334827" y="461639"/>
            <a:ext cx="6507332" cy="523220"/>
          </a:xfrm>
          <a:prstGeom prst="rect">
            <a:avLst/>
          </a:prstGeom>
          <a:noFill/>
        </p:spPr>
        <p:txBody>
          <a:bodyPr wrap="square" rtlCol="0">
            <a:spAutoFit/>
          </a:bodyPr>
          <a:lstStyle/>
          <a:p>
            <a:r>
              <a:rPr lang="en-IN" sz="2800" dirty="0">
                <a:latin typeface="Copperplate Gothic Bold" panose="020E0705020206020404" pitchFamily="34" charset="0"/>
              </a:rPr>
              <a:t>         Heart disease Dataset</a:t>
            </a:r>
          </a:p>
        </p:txBody>
      </p:sp>
      <p:pic>
        <p:nvPicPr>
          <p:cNvPr id="9" name="Picture 8">
            <a:extLst>
              <a:ext uri="{FF2B5EF4-FFF2-40B4-BE49-F238E27FC236}">
                <a16:creationId xmlns:a16="http://schemas.microsoft.com/office/drawing/2014/main" id="{4AC902F1-17FE-4D83-B495-46CDF2FD1483}"/>
              </a:ext>
            </a:extLst>
          </p:cNvPr>
          <p:cNvPicPr>
            <a:picLocks noChangeAspect="1"/>
          </p:cNvPicPr>
          <p:nvPr/>
        </p:nvPicPr>
        <p:blipFill>
          <a:blip r:embed="rId4"/>
          <a:stretch>
            <a:fillRect/>
          </a:stretch>
        </p:blipFill>
        <p:spPr>
          <a:xfrm>
            <a:off x="1409700" y="1633491"/>
            <a:ext cx="9372600" cy="3604334"/>
          </a:xfrm>
          <a:prstGeom prst="rect">
            <a:avLst/>
          </a:prstGeom>
        </p:spPr>
      </p:pic>
    </p:spTree>
    <p:extLst>
      <p:ext uri="{BB962C8B-B14F-4D97-AF65-F5344CB8AC3E}">
        <p14:creationId xmlns:p14="http://schemas.microsoft.com/office/powerpoint/2010/main" val="290161230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2593</TotalTime>
  <Words>753</Words>
  <Application>Microsoft Office PowerPoint</Application>
  <PresentationFormat>Widescreen</PresentationFormat>
  <Paragraphs>294</Paragraphs>
  <Slides>28</Slides>
  <Notes>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Slide Titles</vt:lpstr>
      </vt:variant>
      <vt:variant>
        <vt:i4>28</vt:i4>
      </vt:variant>
      <vt:variant>
        <vt:lpstr>Custom Shows</vt:lpstr>
      </vt:variant>
      <vt:variant>
        <vt:i4>1</vt:i4>
      </vt:variant>
    </vt:vector>
  </HeadingPairs>
  <TitlesOfParts>
    <vt:vector size="43" baseType="lpstr">
      <vt:lpstr>MS PGothic</vt:lpstr>
      <vt:lpstr>Arial</vt:lpstr>
      <vt:lpstr>Arial Rounded MT Bold</vt:lpstr>
      <vt:lpstr>Bahnschrift Condensed</vt:lpstr>
      <vt:lpstr>Bahnschrift Light</vt:lpstr>
      <vt:lpstr>Bahnschrift SemiLight</vt:lpstr>
      <vt:lpstr>Calisto MT</vt:lpstr>
      <vt:lpstr>Cambria</vt:lpstr>
      <vt:lpstr>Cambria Math</vt:lpstr>
      <vt:lpstr>Century Gothic</vt:lpstr>
      <vt:lpstr>Copperplate Gothic Bold</vt:lpstr>
      <vt:lpstr>Franklin Gothic Demi Cond</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Avijit Sen</dc:creator>
  <cp:lastModifiedBy> </cp:lastModifiedBy>
  <cp:revision>101</cp:revision>
  <dcterms:created xsi:type="dcterms:W3CDTF">2020-01-26T16:24:01Z</dcterms:created>
  <dcterms:modified xsi:type="dcterms:W3CDTF">2020-03-05T11:21:24Z</dcterms:modified>
</cp:coreProperties>
</file>